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media/media48.m4a" ContentType="audio/mp4"/>
  <Override PartName="/ppt/media/image122.png" ContentType="image/png"/>
  <Override PartName="/ppt/media/media1.m4a" ContentType="audio/mp4"/>
  <Override PartName="/ppt/media/image72.wmf" ContentType="image/x-wmf"/>
  <Override PartName="/ppt/media/media56.m4a" ContentType="audio/mp4"/>
  <Override PartName="/ppt/media/image2.png" ContentType="image/png"/>
  <Override PartName="/ppt/media/image80.wmf" ContentType="image/x-wmf"/>
  <Override PartName="/ppt/media/media4.m4a" ContentType="audio/mp4"/>
  <Override PartName="/ppt/media/image6.jpeg" ContentType="image/jpeg"/>
  <Override PartName="/ppt/media/image21.png" ContentType="image/png"/>
  <Override PartName="/ppt/media/image3.wmf" ContentType="image/x-wmf"/>
  <Override PartName="/ppt/media/image47.png" ContentType="image/png"/>
  <Override PartName="/ppt/media/image5.png" ContentType="image/png"/>
  <Override PartName="/ppt/media/image73.wmf" ContentType="image/x-wmf"/>
  <Override PartName="/ppt/media/image7.wmf" ContentType="image/x-wmf"/>
  <Override PartName="/ppt/media/image8.jpeg" ContentType="image/jpeg"/>
  <Override PartName="/ppt/media/image53.wmf" ContentType="image/x-wmf"/>
  <Override PartName="/ppt/media/image9.jpeg" ContentType="image/jpeg"/>
  <Override PartName="/ppt/media/image63.wmf" ContentType="image/x-wmf"/>
  <Override PartName="/ppt/media/image10.jpeg" ContentType="image/jpeg"/>
  <Override PartName="/ppt/media/image11.wmf" ContentType="image/x-wmf"/>
  <Override PartName="/ppt/media/media74.m4a" ContentType="audio/mp4"/>
  <Override PartName="/ppt/media/image12.jpeg" ContentType="image/jpeg"/>
  <Override PartName="/ppt/media/media84.m4a" ContentType="audio/mp4"/>
  <Override PartName="/ppt/media/image13.jpeg" ContentType="image/jpeg"/>
  <Override PartName="/ppt/media/image19.png" ContentType="image/png"/>
  <Override PartName="/ppt/media/media14.m4a" ContentType="audio/mp4"/>
  <Override PartName="/ppt/media/image16.png" ContentType="image/png"/>
  <Override PartName="/ppt/media/image28.wmf" ContentType="image/x-wmf"/>
  <Override PartName="/ppt/media/image15.png" ContentType="image/png"/>
  <Override PartName="/ppt/media/image17.jpeg" ContentType="image/jpeg"/>
  <Override PartName="/ppt/media/image131.png" ContentType="image/png"/>
  <Override PartName="/ppt/media/image59.png" ContentType="image/png"/>
  <Override PartName="/ppt/media/media18.m4a" ContentType="audio/mp4"/>
  <Override PartName="/ppt/media/media20.m4a" ContentType="audio/mp4"/>
  <Override PartName="/ppt/media/image22.wmf" ContentType="image/x-wmf"/>
  <Override PartName="/ppt/media/media23.m4a" ContentType="audio/mp4"/>
  <Override PartName="/ppt/media/image24.png" ContentType="image/png"/>
  <Override PartName="/ppt/media/image25.jpeg" ContentType="image/jpeg"/>
  <Override PartName="/ppt/media/image27.png" ContentType="image/png"/>
  <Override PartName="/ppt/media/image100.png" ContentType="image/png"/>
  <Override PartName="/ppt/media/media26.m4a" ContentType="audio/mp4"/>
  <Override PartName="/ppt/media/image50.wmf" ContentType="image/x-wmf"/>
  <Override PartName="/ppt/media/image29.wmf" ContentType="image/x-wmf"/>
  <Override PartName="/ppt/media/image30.wmf" ContentType="image/x-wmf"/>
  <Override PartName="/ppt/media/image31.png" ContentType="image/png"/>
  <Override PartName="/ppt/media/image43.wmf" ContentType="image/x-wmf"/>
  <Override PartName="/ppt/media/image32.wmf" ContentType="image/x-wmf"/>
  <Override PartName="/ppt/media/image33.gif" ContentType="image/gif"/>
  <Override PartName="/ppt/media/image34.gif" ContentType="image/gif"/>
  <Override PartName="/ppt/media/image35.gif" ContentType="image/gif"/>
  <Override PartName="/ppt/media/image36.png" ContentType="image/png"/>
  <Override PartName="/ppt/media/image37.png" ContentType="image/png"/>
  <Override PartName="/ppt/media/image124.wmf" ContentType="image/x-wmf"/>
  <Override PartName="/ppt/media/media38.m4a" ContentType="audio/mp4"/>
  <Override PartName="/ppt/media/image62.wmf" ContentType="image/x-wmf"/>
  <Override PartName="/ppt/media/image123.wmf" ContentType="image/x-wmf"/>
  <Override PartName="/ppt/media/image111.png" ContentType="image/png"/>
  <Override PartName="/ppt/media/image39.png" ContentType="image/png"/>
  <Override PartName="/ppt/media/image61.wmf" ContentType="image/x-wmf"/>
  <Override PartName="/ppt/media/image40.wmf" ContentType="image/x-wmf"/>
  <Override PartName="/ppt/media/media41.m4a" ContentType="audio/mp4"/>
  <Override PartName="/ppt/media/image55.wmf" ContentType="image/x-wmf"/>
  <Override PartName="/ppt/media/image54.wmf" ContentType="image/x-wmf"/>
  <Override PartName="/ppt/media/image42.png" ContentType="image/png"/>
  <Override PartName="/ppt/media/media44.m4a" ContentType="audio/mp4"/>
  <Override PartName="/ppt/media/image45.png" ContentType="image/png"/>
  <Override PartName="/ppt/media/media46.m4a" ContentType="audio/mp4"/>
  <Override PartName="/ppt/media/image120.png" ContentType="image/png"/>
  <Override PartName="/ppt/media/image49.png" ContentType="image/png"/>
  <Override PartName="/ppt/media/image51.wmf" ContentType="image/x-wmf"/>
  <Override PartName="/ppt/media/image52.wmf" ContentType="image/x-wmf"/>
  <Override PartName="/ppt/media/image57.png" ContentType="image/png"/>
  <Override PartName="/ppt/media/image69.wmf" ContentType="image/x-wmf"/>
  <Override PartName="/ppt/media/media58.m4a" ContentType="audio/mp4"/>
  <Override PartName="/ppt/media/image60.wmf" ContentType="image/x-wmf"/>
  <Override PartName="/ppt/media/image64.wmf" ContentType="image/x-wmf"/>
  <Override PartName="/ppt/media/media65.m4a" ContentType="audio/mp4"/>
  <Override PartName="/ppt/media/image79.wmf" ContentType="image/x-wmf"/>
  <Override PartName="/ppt/media/image66.png" ContentType="image/png"/>
  <Override PartName="/ppt/media/image78.wmf" ContentType="image/x-wmf"/>
  <Override PartName="/ppt/media/media67.m4a" ContentType="audio/mp4"/>
  <Override PartName="/ppt/media/image141.png" ContentType="image/png"/>
  <Override PartName="/ppt/media/image68.png" ContentType="image/png"/>
  <Override PartName="/ppt/media/image70.wmf" ContentType="image/x-wmf"/>
  <Override PartName="/ppt/media/image71.wmf" ContentType="image/x-wmf"/>
  <Override PartName="/ppt/media/image75.png" ContentType="image/png"/>
  <Override PartName="/ppt/media/media76.m4a" ContentType="audio/mp4"/>
  <Override PartName="/ppt/media/image77.png" ContentType="image/png"/>
  <Override PartName="/ppt/media/image81.png" ContentType="image/png"/>
  <Override PartName="/ppt/media/image82.png" ContentType="image/png"/>
  <Override PartName="/ppt/media/image94.wmf" ContentType="image/x-wmf"/>
  <Override PartName="/ppt/media/image83.png" ContentType="image/png"/>
  <Override PartName="/ppt/media/image95.wmf" ContentType="image/x-wmf"/>
  <Override PartName="/ppt/media/image85.png" ContentType="image/png"/>
  <Override PartName="/ppt/media/image86.wmf" ContentType="image/x-wmf"/>
  <Override PartName="/ppt/media/image87.png" ContentType="image/png"/>
  <Override PartName="/ppt/media/media88.m4a" ContentType="audio/mp4"/>
  <Override PartName="/ppt/media/image89.png" ContentType="image/png"/>
  <Override PartName="/ppt/media/media90.m4a" ContentType="audio/mp4"/>
  <Override PartName="/ppt/media/image91.png" ContentType="image/png"/>
  <Override PartName="/ppt/media/media92.m4a" ContentType="audio/mp4"/>
  <Override PartName="/ppt/media/image93.png" ContentType="image/png"/>
  <Override PartName="/ppt/media/image96.wmf" ContentType="image/x-wmf"/>
  <Override PartName="/ppt/media/image97.jpeg" ContentType="image/jpeg"/>
  <Override PartName="/ppt/media/image98.jpeg" ContentType="image/jpeg"/>
  <Override PartName="/ppt/media/media99.m4a" ContentType="audio/mp4"/>
  <Override PartName="/ppt/media/media101.m4a" ContentType="audio/mp4"/>
  <Override PartName="/ppt/media/image102.png" ContentType="image/png"/>
  <Override PartName="/ppt/media/media103.m4a" ContentType="audio/mp4"/>
  <Override PartName="/ppt/media/image104.png" ContentType="image/png"/>
  <Override PartName="/ppt/media/image105.wmf" ContentType="image/x-wmf"/>
  <Override PartName="/ppt/media/image106.wmf" ContentType="image/x-wmf"/>
  <Override PartName="/ppt/media/image107.wmf" ContentType="image/x-wmf"/>
  <Override PartName="/ppt/media/image108.png" ContentType="image/png"/>
  <Override PartName="/ppt/media/image109.wmf" ContentType="image/x-wmf"/>
  <Override PartName="/ppt/media/media110.m4a" ContentType="audio/mp4"/>
  <Override PartName="/ppt/media/image112.jpeg" ContentType="image/jpeg"/>
  <Override PartName="/ppt/media/image113.jpeg" ContentType="image/jpeg"/>
  <Override PartName="/ppt/media/media114.m4a" ContentType="audio/mp4"/>
  <Override PartName="/ppt/media/image115.png" ContentType="image/png"/>
  <Override PartName="/ppt/media/image116.jpeg" ContentType="image/jpeg"/>
  <Override PartName="/ppt/media/image117.png" ContentType="image/png"/>
  <Override PartName="/ppt/media/image118.png" ContentType="image/png"/>
  <Override PartName="/ppt/media/media119.m4a" ContentType="audio/mp4"/>
  <Override PartName="/ppt/media/media121.m4a" ContentType="audio/mp4"/>
  <Override PartName="/ppt/media/image125.wmf" ContentType="image/x-wmf"/>
  <Override PartName="/ppt/media/media126.m4a" ContentType="audio/mp4"/>
  <Override PartName="/ppt/media/image127.png" ContentType="image/png"/>
  <Override PartName="/ppt/media/media128.m4a" ContentType="audio/mp4"/>
  <Override PartName="/ppt/media/image129.png" ContentType="image/png"/>
  <Override PartName="/ppt/media/media130.m4a" ContentType="audio/mp4"/>
  <Override PartName="/ppt/media/image132.jpeg" ContentType="image/jpeg"/>
  <Override PartName="/ppt/media/image133.jpeg" ContentType="image/jpeg"/>
  <Override PartName="/ppt/media/image134.jpeg" ContentType="image/jpeg"/>
  <Override PartName="/ppt/media/image135.jpeg" ContentType="image/jpeg"/>
  <Override PartName="/ppt/media/media136.m4a" ContentType="audio/mp4"/>
  <Override PartName="/ppt/media/image137.png" ContentType="image/png"/>
  <Override PartName="/ppt/media/image138.jpeg" ContentType="image/jpeg"/>
  <Override PartName="/ppt/media/image139.jpeg" ContentType="image/jpeg"/>
  <Override PartName="/ppt/media/media140.m4a" ContentType="audio/mp4"/>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6858000"/>
  <p:notesSz cx="7099300" cy="102346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11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116"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117" name="PlaceHolder 4"/>
          <p:cNvSpPr>
            <a:spLocks noGrp="1"/>
          </p:cNvSpPr>
          <p:nvPr>
            <p:ph type="dt"/>
          </p:nvPr>
        </p:nvSpPr>
        <p:spPr>
          <a:xfrm>
            <a:off x="4278960" y="0"/>
            <a:ext cx="3280680" cy="534240"/>
          </a:xfrm>
          <a:prstGeom prst="rect">
            <a:avLst/>
          </a:prstGeom>
          <a:noFill/>
          <a:ln w="0">
            <a:noFill/>
          </a:ln>
        </p:spPr>
        <p:txBody>
          <a:bodyPr lIns="0" rIns="0" tIns="0" bIns="0" anchor="t">
            <a:noAutofit/>
          </a:bodyPr>
          <a:p>
            <a:pPr algn="r">
              <a:buNone/>
            </a:pPr>
            <a:r>
              <a:rPr b="0" lang="en-US" sz="1400" spc="-1" strike="noStrike">
                <a:latin typeface="Times New Roman"/>
              </a:rPr>
              <a:t>&lt;date/time&gt;</a:t>
            </a:r>
            <a:endParaRPr b="0" lang="en-US" sz="1400" spc="-1" strike="noStrike">
              <a:latin typeface="Times New Roman"/>
            </a:endParaRPr>
          </a:p>
        </p:txBody>
      </p:sp>
      <p:sp>
        <p:nvSpPr>
          <p:cNvPr id="118" name="PlaceHolder 5"/>
          <p:cNvSpPr>
            <a:spLocks noGrp="1"/>
          </p:cNvSpPr>
          <p:nvPr>
            <p:ph type="ftr"/>
          </p:nvPr>
        </p:nvSpPr>
        <p:spPr>
          <a:xfrm>
            <a:off x="0" y="10157400"/>
            <a:ext cx="3280680" cy="534240"/>
          </a:xfrm>
          <a:prstGeom prst="rect">
            <a:avLst/>
          </a:prstGeom>
          <a:noFill/>
          <a:ln w="0">
            <a:noFill/>
          </a:ln>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19" name="PlaceHolder 6"/>
          <p:cNvSpPr>
            <a:spLocks noGrp="1"/>
          </p:cNvSpPr>
          <p:nvPr>
            <p:ph type="sldNum"/>
          </p:nvPr>
        </p:nvSpPr>
        <p:spPr>
          <a:xfrm>
            <a:off x="4278960" y="10157400"/>
            <a:ext cx="3280680" cy="534240"/>
          </a:xfrm>
          <a:prstGeom prst="rect">
            <a:avLst/>
          </a:prstGeom>
          <a:noFill/>
          <a:ln w="0">
            <a:noFill/>
          </a:ln>
        </p:spPr>
        <p:txBody>
          <a:bodyPr lIns="0" rIns="0" tIns="0" bIns="0" anchor="b">
            <a:noAutofit/>
          </a:bodyPr>
          <a:p>
            <a:pPr algn="r">
              <a:buNone/>
            </a:pPr>
            <a:fld id="{26F10B25-824B-476B-A272-36509D9D48FF}"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5146C832-8B80-451B-BDB4-DB4A276CB809}" type="slidenum">
              <a:rPr b="0" lang="de-DE" sz="1400" spc="-1" strike="noStrike">
                <a:solidFill>
                  <a:srgbClr val="000000"/>
                </a:solidFill>
                <a:latin typeface="Arial"/>
              </a:rPr>
              <a:t>&lt;number&gt;</a:t>
            </a:fld>
            <a:endParaRPr b="0" lang="en-US" sz="1400" spc="-1" strike="noStrike">
              <a:latin typeface="Times New Roman"/>
            </a:endParaRPr>
          </a:p>
        </p:txBody>
      </p:sp>
      <p:sp>
        <p:nvSpPr>
          <p:cNvPr id="628" name="PlaceHolder 2"/>
          <p:cNvSpPr>
            <a:spLocks noGrp="1"/>
          </p:cNvSpPr>
          <p:nvPr>
            <p:ph type="sldImg"/>
          </p:nvPr>
        </p:nvSpPr>
        <p:spPr>
          <a:xfrm>
            <a:off x="990720" y="768240"/>
            <a:ext cx="5117040" cy="3837600"/>
          </a:xfrm>
          <a:prstGeom prst="rect">
            <a:avLst/>
          </a:prstGeom>
          <a:ln w="0">
            <a:noFill/>
          </a:ln>
        </p:spPr>
      </p:sp>
      <p:sp>
        <p:nvSpPr>
          <p:cNvPr id="629"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en-GB" sz="900" spc="-1" strike="noStrike">
                <a:latin typeface="Arial"/>
              </a:rPr>
              <a:t>By combination of specific inherent properties of metals and ceramics, ideally, the properties of MMCs can be tailored to the requirements of particular applications by proper selection of the constituent phases. However, this approach is not always straight forward as just combining a highly conductive metal such as Al or Cu with the highest thermal conductivity and low CTE materials such as diamond or graphite will not necessarily lead to a new material with improved thermo-physical properties. The key issues in successful development of MMCs are the understanding and control of the formation of the interface (microstructure) between the individual constituent phases. In this respect the interrelationship between processing conditions and chemical compatibility of the phases involved is of prime concern. The interface formation in MMCs governs bonding (adhesion) between reinforcement and matrix as well as the efficiency of heat transfer between both phases and, thus, the overall thermophysical properties of MMCs, particularly thermal expansion and thermal conductivity. </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3EA15375-FFDD-4B2C-BA4A-AFD817EA2750}" type="slidenum">
              <a:rPr b="0" lang="de-DE" sz="1400" spc="-1" strike="noStrike">
                <a:solidFill>
                  <a:srgbClr val="000000"/>
                </a:solidFill>
                <a:latin typeface="Arial"/>
              </a:rPr>
              <a:t>&lt;number&gt;</a:t>
            </a:fld>
            <a:endParaRPr b="0" lang="en-US" sz="1400" spc="-1" strike="noStrike">
              <a:latin typeface="Times New Roman"/>
            </a:endParaRPr>
          </a:p>
        </p:txBody>
      </p:sp>
      <p:sp>
        <p:nvSpPr>
          <p:cNvPr id="655" name="PlaceHolder 2"/>
          <p:cNvSpPr>
            <a:spLocks noGrp="1"/>
          </p:cNvSpPr>
          <p:nvPr>
            <p:ph type="sldImg"/>
          </p:nvPr>
        </p:nvSpPr>
        <p:spPr>
          <a:xfrm>
            <a:off x="990720" y="768240"/>
            <a:ext cx="5117040" cy="3837600"/>
          </a:xfrm>
          <a:prstGeom prst="rect">
            <a:avLst/>
          </a:prstGeom>
          <a:ln w="0">
            <a:noFill/>
          </a:ln>
        </p:spPr>
      </p:sp>
      <p:sp>
        <p:nvSpPr>
          <p:cNvPr id="656"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362D138B-8F48-4871-95AE-AC0215BA1563}" type="slidenum">
              <a:rPr b="0" lang="de-DE" sz="1400" spc="-1" strike="noStrike">
                <a:solidFill>
                  <a:srgbClr val="000000"/>
                </a:solidFill>
                <a:latin typeface="Arial"/>
              </a:rPr>
              <a:t>&lt;number&gt;</a:t>
            </a:fld>
            <a:endParaRPr b="0" lang="en-US" sz="1400" spc="-1" strike="noStrike">
              <a:latin typeface="Times New Roman"/>
            </a:endParaRPr>
          </a:p>
        </p:txBody>
      </p:sp>
      <p:sp>
        <p:nvSpPr>
          <p:cNvPr id="658" name="PlaceHolder 2"/>
          <p:cNvSpPr>
            <a:spLocks noGrp="1"/>
          </p:cNvSpPr>
          <p:nvPr>
            <p:ph type="sldImg"/>
          </p:nvPr>
        </p:nvSpPr>
        <p:spPr>
          <a:xfrm>
            <a:off x="990720" y="768240"/>
            <a:ext cx="5117040" cy="3837600"/>
          </a:xfrm>
          <a:prstGeom prst="rect">
            <a:avLst/>
          </a:prstGeom>
          <a:ln w="0">
            <a:noFill/>
          </a:ln>
        </p:spPr>
      </p:sp>
      <p:sp>
        <p:nvSpPr>
          <p:cNvPr id="659"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1" lang="de-CH" sz="900" spc="-1" strike="noStrike">
                <a:latin typeface="Arial"/>
              </a:rPr>
              <a:t>Measured values:</a:t>
            </a:r>
            <a:endParaRPr b="0" lang="en-US" sz="900" spc="-1" strike="noStrike">
              <a:latin typeface="Arial"/>
            </a:endParaRPr>
          </a:p>
          <a:p>
            <a:pPr marL="216000" indent="-216000">
              <a:lnSpc>
                <a:spcPct val="100000"/>
              </a:lnSpc>
              <a:buNone/>
              <a:tabLst>
                <a:tab algn="l" pos="0"/>
              </a:tabLst>
            </a:pPr>
            <a:r>
              <a:rPr b="0" lang="de-CH" sz="900" spc="-1" strike="noStrike">
                <a:latin typeface="Arial"/>
              </a:rPr>
              <a:t>Al/SiC</a:t>
            </a:r>
            <a:r>
              <a:rPr b="0" lang="de-CH" sz="900" spc="-1" strike="noStrike" baseline="-25000">
                <a:latin typeface="Arial"/>
              </a:rPr>
              <a:t>F100</a:t>
            </a:r>
            <a:r>
              <a:rPr b="0" lang="de-CH" sz="900" spc="-1" strike="noStrike">
                <a:latin typeface="Arial"/>
              </a:rPr>
              <a:t>: 251-252 W/mK</a:t>
            </a:r>
            <a:endParaRPr b="0" lang="en-US" sz="900" spc="-1" strike="noStrike">
              <a:latin typeface="Arial"/>
            </a:endParaRPr>
          </a:p>
          <a:p>
            <a:pPr marL="216000" indent="-216000">
              <a:lnSpc>
                <a:spcPct val="100000"/>
              </a:lnSpc>
              <a:buNone/>
              <a:tabLst>
                <a:tab algn="l" pos="0"/>
              </a:tabLst>
            </a:pPr>
            <a:r>
              <a:rPr b="0" lang="de-CH" sz="900" spc="-1" strike="noStrike">
                <a:latin typeface="Arial"/>
              </a:rPr>
              <a:t>Al/SiC</a:t>
            </a:r>
            <a:r>
              <a:rPr b="0" lang="de-CH" sz="900" spc="-1" strike="noStrike" baseline="-25000">
                <a:latin typeface="Arial"/>
              </a:rPr>
              <a:t>F500</a:t>
            </a:r>
            <a:r>
              <a:rPr b="0" lang="de-CH" sz="900" spc="-1" strike="noStrike">
                <a:latin typeface="Arial"/>
              </a:rPr>
              <a:t>: 213-217</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B9F71A91-AAD1-4260-B3BA-7EA541C3056D}" type="slidenum">
              <a:rPr b="0" lang="de-DE" sz="1400" spc="-1" strike="noStrike">
                <a:solidFill>
                  <a:srgbClr val="000000"/>
                </a:solidFill>
                <a:latin typeface="Arial"/>
              </a:rPr>
              <a:t>&lt;number&gt;</a:t>
            </a:fld>
            <a:endParaRPr b="0" lang="en-US" sz="1400" spc="-1" strike="noStrike">
              <a:latin typeface="Times New Roman"/>
            </a:endParaRPr>
          </a:p>
        </p:txBody>
      </p:sp>
      <p:sp>
        <p:nvSpPr>
          <p:cNvPr id="661" name="PlaceHolder 2"/>
          <p:cNvSpPr>
            <a:spLocks noGrp="1"/>
          </p:cNvSpPr>
          <p:nvPr>
            <p:ph type="sldImg"/>
          </p:nvPr>
        </p:nvSpPr>
        <p:spPr>
          <a:xfrm>
            <a:off x="990720" y="768240"/>
            <a:ext cx="5117040" cy="3837600"/>
          </a:xfrm>
          <a:prstGeom prst="rect">
            <a:avLst/>
          </a:prstGeom>
          <a:ln w="0">
            <a:noFill/>
          </a:ln>
        </p:spPr>
      </p:sp>
      <p:sp>
        <p:nvSpPr>
          <p:cNvPr id="662"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F33A54BD-CB57-47CF-8E3D-1A951053C303}" type="slidenum">
              <a:rPr b="0" lang="de-DE" sz="1400" spc="-1" strike="noStrike">
                <a:solidFill>
                  <a:srgbClr val="000000"/>
                </a:solidFill>
                <a:latin typeface="Arial"/>
              </a:rPr>
              <a:t>&lt;number&gt;</a:t>
            </a:fld>
            <a:endParaRPr b="0" lang="en-US" sz="1400" spc="-1" strike="noStrike">
              <a:latin typeface="Times New Roman"/>
            </a:endParaRPr>
          </a:p>
        </p:txBody>
      </p:sp>
      <p:sp>
        <p:nvSpPr>
          <p:cNvPr id="664" name="PlaceHolder 2"/>
          <p:cNvSpPr>
            <a:spLocks noGrp="1"/>
          </p:cNvSpPr>
          <p:nvPr>
            <p:ph type="sldImg"/>
          </p:nvPr>
        </p:nvSpPr>
        <p:spPr>
          <a:xfrm>
            <a:off x="990720" y="768240"/>
            <a:ext cx="5117040" cy="3837600"/>
          </a:xfrm>
          <a:prstGeom prst="rect">
            <a:avLst/>
          </a:prstGeom>
          <a:ln w="0">
            <a:noFill/>
          </a:ln>
        </p:spPr>
      </p:sp>
      <p:sp>
        <p:nvSpPr>
          <p:cNvPr id="665"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E64DBC54-64AF-4457-A85F-E1EEE3A667B1}" type="slidenum">
              <a:rPr b="0" lang="de-DE" sz="1400" spc="-1" strike="noStrike">
                <a:solidFill>
                  <a:srgbClr val="000000"/>
                </a:solidFill>
                <a:latin typeface="Arial"/>
              </a:rPr>
              <a:t>&lt;number&gt;</a:t>
            </a:fld>
            <a:endParaRPr b="0" lang="en-US" sz="1400" spc="-1" strike="noStrike">
              <a:latin typeface="Times New Roman"/>
            </a:endParaRPr>
          </a:p>
        </p:txBody>
      </p:sp>
      <p:sp>
        <p:nvSpPr>
          <p:cNvPr id="667" name="PlaceHolder 2"/>
          <p:cNvSpPr>
            <a:spLocks noGrp="1"/>
          </p:cNvSpPr>
          <p:nvPr>
            <p:ph type="sldImg"/>
          </p:nvPr>
        </p:nvSpPr>
        <p:spPr>
          <a:xfrm>
            <a:off x="990720" y="768240"/>
            <a:ext cx="5117040" cy="3837600"/>
          </a:xfrm>
          <a:prstGeom prst="rect">
            <a:avLst/>
          </a:prstGeom>
          <a:ln w="0">
            <a:noFill/>
          </a:ln>
        </p:spPr>
      </p:sp>
      <p:sp>
        <p:nvSpPr>
          <p:cNvPr id="668"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670B5C20-2052-48C1-9FA8-EB517E3B6AF3}" type="slidenum">
              <a:rPr b="0" lang="de-DE" sz="1400" spc="-1" strike="noStrike">
                <a:solidFill>
                  <a:srgbClr val="000000"/>
                </a:solidFill>
                <a:latin typeface="Arial"/>
              </a:rPr>
              <a:t>&lt;number&gt;</a:t>
            </a:fld>
            <a:endParaRPr b="0" lang="en-US" sz="1400" spc="-1" strike="noStrike">
              <a:latin typeface="Times New Roman"/>
            </a:endParaRPr>
          </a:p>
        </p:txBody>
      </p:sp>
      <p:sp>
        <p:nvSpPr>
          <p:cNvPr id="670" name="PlaceHolder 2"/>
          <p:cNvSpPr>
            <a:spLocks noGrp="1"/>
          </p:cNvSpPr>
          <p:nvPr>
            <p:ph type="sldImg"/>
          </p:nvPr>
        </p:nvSpPr>
        <p:spPr>
          <a:xfrm>
            <a:off x="990720" y="768240"/>
            <a:ext cx="5117040" cy="3837600"/>
          </a:xfrm>
          <a:prstGeom prst="rect">
            <a:avLst/>
          </a:prstGeom>
          <a:ln w="0">
            <a:noFill/>
          </a:ln>
        </p:spPr>
      </p:sp>
      <p:sp>
        <p:nvSpPr>
          <p:cNvPr id="671"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1" lang="en-US" sz="900" spc="-1" strike="noStrike">
                <a:latin typeface="Arial"/>
              </a:rPr>
              <a:t>The influence of active element additions in Cu-diamond composites on their thermal conductivity and the coefficient of thermal expansion</a:t>
            </a:r>
            <a:endParaRPr b="0" lang="en-US" sz="900" spc="-1" strike="noStrike">
              <a:latin typeface="Arial"/>
            </a:endParaRPr>
          </a:p>
          <a:p>
            <a:pPr marL="216000" indent="-216000">
              <a:lnSpc>
                <a:spcPct val="100000"/>
              </a:lnSpc>
              <a:buNone/>
              <a:tabLst>
                <a:tab algn="l" pos="0"/>
              </a:tabLst>
            </a:pPr>
            <a:r>
              <a:rPr b="0" lang="en-US" sz="900" spc="-1" strike="noStrike">
                <a:latin typeface="Arial"/>
              </a:rPr>
              <a:t>L. Weber, R. Tavangar; Laboratory of Mechanical Metallurgy, Institute of Materials</a:t>
            </a:r>
            <a:endParaRPr b="0" lang="en-US" sz="900" spc="-1" strike="noStrike">
              <a:latin typeface="Arial"/>
            </a:endParaRPr>
          </a:p>
          <a:p>
            <a:pPr marL="216000" indent="-216000">
              <a:lnSpc>
                <a:spcPct val="100000"/>
              </a:lnSpc>
              <a:buNone/>
              <a:tabLst>
                <a:tab algn="l" pos="0"/>
              </a:tabLst>
            </a:pPr>
            <a:r>
              <a:rPr b="0" lang="de-DE" sz="900" spc="-1" strike="noStrike">
                <a:latin typeface="Arial"/>
              </a:rPr>
              <a:t>Ecole Polytechnique Fédérale de Lausanne (EPFL), CH-1015 Lausanne, Switzerland</a:t>
            </a:r>
            <a:endParaRPr b="0" lang="en-US" sz="900" spc="-1" strike="noStrike">
              <a:latin typeface="Arial"/>
            </a:endParaRPr>
          </a:p>
          <a:p>
            <a:pPr marL="216000" indent="-216000">
              <a:lnSpc>
                <a:spcPct val="100000"/>
              </a:lnSpc>
              <a:buNone/>
              <a:tabLst>
                <a:tab algn="l" pos="0"/>
              </a:tabLst>
            </a:pPr>
            <a:r>
              <a:rPr b="1" lang="en-US" sz="900" spc="-1" strike="noStrike">
                <a:latin typeface="Arial"/>
              </a:rPr>
              <a:t>Abstract</a:t>
            </a:r>
            <a:endParaRPr b="0" lang="en-US" sz="900" spc="-1" strike="noStrike">
              <a:latin typeface="Arial"/>
            </a:endParaRPr>
          </a:p>
          <a:p>
            <a:pPr marL="216000" indent="-216000">
              <a:lnSpc>
                <a:spcPct val="100000"/>
              </a:lnSpc>
              <a:buNone/>
              <a:tabLst>
                <a:tab algn="l" pos="0"/>
              </a:tabLst>
            </a:pPr>
            <a:r>
              <a:rPr b="0" lang="en-US" sz="900" spc="-1" strike="noStrike">
                <a:latin typeface="Arial"/>
              </a:rPr>
              <a:t>Ever increasing requirements for heat dissipation capacity in thermal management of electronic devices have created considerable interest in materials with very high thermal conductivity combined with a tailored coefficient of thermal expansion. Composites of diamond and copper are very promising in this regard yet suffer from inherently weak interaction at the diamond copper interface. To improve this situation active elements have to be added to the copper matrix. Unfortunately, these active elements decrease the intrinsic thermal conductivity of the copper matrix and may build a continuous carbide interlayer at the copper diamond interface that reduces the effective conductivity of the diamond. We present in this contribution a detailed study of the effect of chromium and boron additions to the copper matrix in diamond reinforced composites made by gas pressure infiltration. We screen the range of active element additions in order to study the evolution of the CTE and the thermal conductivity of the composite. We find that the transition from low (120 W/mK) to high (&gt;600 W/mK) thermal conductivity happens at the same active element concentration where the CTE drops from the matrix value (roughly 16 ppm/K), rationalized by weak bonding of the diamonds, to a much lower value, i.e. 10 ppm/K for Cu-Cr and 6.5 ppm/K for Cu-B. The former value is still surprisingly high while the latter is in good agreement with elastic composite theory. We compare the active element concentration at which the transition appears in the two alloying systems with the thermodynamic stability limit of the carbide in contact with the Cu-based melt. </a:t>
            </a:r>
            <a:endParaRPr b="0" lang="en-US" sz="900" spc="-1" strike="noStrike">
              <a:latin typeface="Arial"/>
            </a:endParaRPr>
          </a:p>
          <a:p>
            <a:pPr marL="216000" indent="-216000">
              <a:lnSpc>
                <a:spcPct val="100000"/>
              </a:lnSpc>
              <a:buNone/>
              <a:tabLst>
                <a:tab algn="l" pos="0"/>
              </a:tabLst>
            </a:pPr>
            <a:r>
              <a:rPr b="0" lang="de-DE" sz="900" spc="-1" strike="noStrike">
                <a:latin typeface="Arial"/>
              </a:rPr>
              <a:t>e-mail: ludger.weber@epfl.ch</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D75604E3-6416-437C-88A6-27B6EEC3D236}" type="slidenum">
              <a:rPr b="0" lang="de-DE" sz="1400" spc="-1" strike="noStrike">
                <a:solidFill>
                  <a:srgbClr val="000000"/>
                </a:solidFill>
                <a:latin typeface="Arial"/>
              </a:rPr>
              <a:t>&lt;number&gt;</a:t>
            </a:fld>
            <a:endParaRPr b="0" lang="en-US" sz="1400" spc="-1" strike="noStrike">
              <a:latin typeface="Times New Roman"/>
            </a:endParaRPr>
          </a:p>
        </p:txBody>
      </p:sp>
      <p:sp>
        <p:nvSpPr>
          <p:cNvPr id="673" name="PlaceHolder 2"/>
          <p:cNvSpPr>
            <a:spLocks noGrp="1"/>
          </p:cNvSpPr>
          <p:nvPr>
            <p:ph type="sldImg"/>
          </p:nvPr>
        </p:nvSpPr>
        <p:spPr>
          <a:xfrm>
            <a:off x="990720" y="768240"/>
            <a:ext cx="5117040" cy="3837600"/>
          </a:xfrm>
          <a:prstGeom prst="rect">
            <a:avLst/>
          </a:prstGeom>
          <a:ln w="0">
            <a:noFill/>
          </a:ln>
        </p:spPr>
      </p:sp>
      <p:sp>
        <p:nvSpPr>
          <p:cNvPr id="674"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de-CH" sz="900" spc="-1" strike="noStrike">
                <a:latin typeface="Arial"/>
              </a:rPr>
              <a:t>Materials of high thermal conductivity are needed for the conduction of heat for the purpose of heating or cooling. One of the most critical needs in the electronic industry. Due to the miniaturization and increasing power of microelectronics, heat dissipation is key to the reliability, performance and further miniaturization of microelectronics. The heat dissipation problem is so severe that even expensive thermal conductors such as diamond, carbon-based materials and MMCs are being used in high-end microelectronics. Due to the low coefficient of thermal expansion (CTE) of semiconductor chips and their substrates, heat sinks also need to have low CTE. </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5"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9B4EE2CA-17FA-41BA-86C3-6AB4EA7E99A1}" type="slidenum">
              <a:rPr b="0" lang="de-DE" sz="1400" spc="-1" strike="noStrike">
                <a:solidFill>
                  <a:srgbClr val="000000"/>
                </a:solidFill>
                <a:latin typeface="Arial"/>
              </a:rPr>
              <a:t>&lt;number&gt;</a:t>
            </a:fld>
            <a:endParaRPr b="0" lang="en-US" sz="1400" spc="-1" strike="noStrike">
              <a:latin typeface="Times New Roman"/>
            </a:endParaRPr>
          </a:p>
        </p:txBody>
      </p:sp>
      <p:sp>
        <p:nvSpPr>
          <p:cNvPr id="676" name="PlaceHolder 2"/>
          <p:cNvSpPr>
            <a:spLocks noGrp="1"/>
          </p:cNvSpPr>
          <p:nvPr>
            <p:ph type="sldImg"/>
          </p:nvPr>
        </p:nvSpPr>
        <p:spPr>
          <a:xfrm>
            <a:off x="990720" y="768240"/>
            <a:ext cx="5117040" cy="3837600"/>
          </a:xfrm>
          <a:prstGeom prst="rect">
            <a:avLst/>
          </a:prstGeom>
          <a:ln w="0">
            <a:noFill/>
          </a:ln>
        </p:spPr>
      </p:sp>
      <p:sp>
        <p:nvSpPr>
          <p:cNvPr id="677"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7D123AA4-0E29-4337-9961-8B168CDC044D}" type="slidenum">
              <a:rPr b="0" lang="de-DE" sz="1400" spc="-1" strike="noStrike">
                <a:solidFill>
                  <a:srgbClr val="000000"/>
                </a:solidFill>
                <a:latin typeface="Arial"/>
              </a:rPr>
              <a:t>&lt;number&gt;</a:t>
            </a:fld>
            <a:endParaRPr b="0" lang="en-US" sz="1400" spc="-1" strike="noStrike">
              <a:latin typeface="Times New Roman"/>
            </a:endParaRPr>
          </a:p>
        </p:txBody>
      </p:sp>
      <p:sp>
        <p:nvSpPr>
          <p:cNvPr id="679" name="PlaceHolder 2"/>
          <p:cNvSpPr>
            <a:spLocks noGrp="1"/>
          </p:cNvSpPr>
          <p:nvPr>
            <p:ph type="sldImg"/>
          </p:nvPr>
        </p:nvSpPr>
        <p:spPr>
          <a:xfrm>
            <a:off x="990720" y="768240"/>
            <a:ext cx="5117040" cy="3837600"/>
          </a:xfrm>
          <a:prstGeom prst="rect">
            <a:avLst/>
          </a:prstGeom>
          <a:ln w="0">
            <a:noFill/>
          </a:ln>
        </p:spPr>
      </p:sp>
      <p:sp>
        <p:nvSpPr>
          <p:cNvPr id="680"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1"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1286FE59-547C-4FBC-87A4-142EA6A61AAB}" type="slidenum">
              <a:rPr b="0" lang="de-DE" sz="1400" spc="-1" strike="noStrike">
                <a:solidFill>
                  <a:srgbClr val="000000"/>
                </a:solidFill>
                <a:latin typeface="Arial"/>
              </a:rPr>
              <a:t>&lt;number&gt;</a:t>
            </a:fld>
            <a:endParaRPr b="0" lang="en-US" sz="1400" spc="-1" strike="noStrike">
              <a:latin typeface="Times New Roman"/>
            </a:endParaRPr>
          </a:p>
        </p:txBody>
      </p:sp>
      <p:sp>
        <p:nvSpPr>
          <p:cNvPr id="682" name="PlaceHolder 2"/>
          <p:cNvSpPr>
            <a:spLocks noGrp="1"/>
          </p:cNvSpPr>
          <p:nvPr>
            <p:ph type="sldImg"/>
          </p:nvPr>
        </p:nvSpPr>
        <p:spPr>
          <a:xfrm>
            <a:off x="990720" y="768240"/>
            <a:ext cx="5117040" cy="3837600"/>
          </a:xfrm>
          <a:prstGeom prst="rect">
            <a:avLst/>
          </a:prstGeom>
          <a:ln w="0">
            <a:noFill/>
          </a:ln>
        </p:spPr>
      </p:sp>
      <p:sp>
        <p:nvSpPr>
          <p:cNvPr id="683"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08A61F48-4151-42D2-BCF2-93A01981B94B}" type="slidenum">
              <a:rPr b="0" lang="de-DE" sz="1400" spc="-1" strike="noStrike">
                <a:solidFill>
                  <a:srgbClr val="000000"/>
                </a:solidFill>
                <a:latin typeface="Arial"/>
              </a:rPr>
              <a:t>&lt;number&gt;</a:t>
            </a:fld>
            <a:endParaRPr b="0" lang="en-US" sz="1400" spc="-1" strike="noStrike">
              <a:latin typeface="Times New Roman"/>
            </a:endParaRPr>
          </a:p>
        </p:txBody>
      </p:sp>
      <p:sp>
        <p:nvSpPr>
          <p:cNvPr id="631" name="PlaceHolder 2"/>
          <p:cNvSpPr>
            <a:spLocks noGrp="1"/>
          </p:cNvSpPr>
          <p:nvPr>
            <p:ph type="sldImg"/>
          </p:nvPr>
        </p:nvSpPr>
        <p:spPr>
          <a:xfrm>
            <a:off x="990720" y="768240"/>
            <a:ext cx="5117040" cy="3837600"/>
          </a:xfrm>
          <a:prstGeom prst="rect">
            <a:avLst/>
          </a:prstGeom>
          <a:ln w="0">
            <a:noFill/>
          </a:ln>
        </p:spPr>
      </p:sp>
      <p:sp>
        <p:nvSpPr>
          <p:cNvPr id="632"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CD77B569-ECBE-4A0C-82A7-7D56CD09037C}" type="slidenum">
              <a:rPr b="0" lang="de-DE" sz="1400" spc="-1" strike="noStrike">
                <a:solidFill>
                  <a:srgbClr val="000000"/>
                </a:solidFill>
                <a:latin typeface="Arial"/>
              </a:rPr>
              <a:t>&lt;number&gt;</a:t>
            </a:fld>
            <a:endParaRPr b="0" lang="en-US" sz="1400" spc="-1" strike="noStrike">
              <a:latin typeface="Times New Roman"/>
            </a:endParaRPr>
          </a:p>
        </p:txBody>
      </p:sp>
      <p:sp>
        <p:nvSpPr>
          <p:cNvPr id="685" name="PlaceHolder 2"/>
          <p:cNvSpPr>
            <a:spLocks noGrp="1"/>
          </p:cNvSpPr>
          <p:nvPr>
            <p:ph type="sldImg"/>
          </p:nvPr>
        </p:nvSpPr>
        <p:spPr>
          <a:xfrm>
            <a:off x="990720" y="768240"/>
            <a:ext cx="5117040" cy="3837600"/>
          </a:xfrm>
          <a:prstGeom prst="rect">
            <a:avLst/>
          </a:prstGeom>
          <a:ln w="0">
            <a:noFill/>
          </a:ln>
        </p:spPr>
      </p:sp>
      <p:sp>
        <p:nvSpPr>
          <p:cNvPr id="686"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FD4D7EC9-EE97-404A-ABDA-830E08ECFC90}" type="slidenum">
              <a:rPr b="0" lang="de-DE" sz="1400" spc="-1" strike="noStrike">
                <a:solidFill>
                  <a:srgbClr val="000000"/>
                </a:solidFill>
                <a:latin typeface="Arial"/>
              </a:rPr>
              <a:t>&lt;number&gt;</a:t>
            </a:fld>
            <a:endParaRPr b="0" lang="en-US" sz="1400" spc="-1" strike="noStrike">
              <a:latin typeface="Times New Roman"/>
            </a:endParaRPr>
          </a:p>
        </p:txBody>
      </p:sp>
      <p:sp>
        <p:nvSpPr>
          <p:cNvPr id="688" name="PlaceHolder 2"/>
          <p:cNvSpPr>
            <a:spLocks noGrp="1"/>
          </p:cNvSpPr>
          <p:nvPr>
            <p:ph type="sldImg"/>
          </p:nvPr>
        </p:nvSpPr>
        <p:spPr>
          <a:xfrm>
            <a:off x="990720" y="768240"/>
            <a:ext cx="5117040" cy="3837600"/>
          </a:xfrm>
          <a:prstGeom prst="rect">
            <a:avLst/>
          </a:prstGeom>
          <a:ln w="0">
            <a:noFill/>
          </a:ln>
        </p:spPr>
      </p:sp>
      <p:sp>
        <p:nvSpPr>
          <p:cNvPr id="689"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1B9AFF75-0A81-41DC-B61A-B1F7B36D89ED}" type="slidenum">
              <a:rPr b="0" lang="de-DE" sz="1400" spc="-1" strike="noStrike">
                <a:solidFill>
                  <a:srgbClr val="000000"/>
                </a:solidFill>
                <a:latin typeface="Arial"/>
              </a:rPr>
              <a:t>&lt;number&gt;</a:t>
            </a:fld>
            <a:endParaRPr b="0" lang="en-US" sz="1400" spc="-1" strike="noStrike">
              <a:latin typeface="Times New Roman"/>
            </a:endParaRPr>
          </a:p>
        </p:txBody>
      </p:sp>
      <p:sp>
        <p:nvSpPr>
          <p:cNvPr id="691" name="PlaceHolder 2"/>
          <p:cNvSpPr>
            <a:spLocks noGrp="1"/>
          </p:cNvSpPr>
          <p:nvPr>
            <p:ph type="sldImg"/>
          </p:nvPr>
        </p:nvSpPr>
        <p:spPr>
          <a:xfrm>
            <a:off x="990720" y="768240"/>
            <a:ext cx="5117040" cy="3837600"/>
          </a:xfrm>
          <a:prstGeom prst="rect">
            <a:avLst/>
          </a:prstGeom>
          <a:ln w="0">
            <a:noFill/>
          </a:ln>
        </p:spPr>
      </p:sp>
      <p:sp>
        <p:nvSpPr>
          <p:cNvPr id="692"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3"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3B9EE095-38F6-45D9-B556-F4FA1E0A8076}" type="slidenum">
              <a:rPr b="0" lang="de-DE" sz="1400" spc="-1" strike="noStrike">
                <a:solidFill>
                  <a:srgbClr val="000000"/>
                </a:solidFill>
                <a:latin typeface="Arial"/>
              </a:rPr>
              <a:t>&lt;number&gt;</a:t>
            </a:fld>
            <a:endParaRPr b="0" lang="en-US" sz="1400" spc="-1" strike="noStrike">
              <a:latin typeface="Times New Roman"/>
            </a:endParaRPr>
          </a:p>
        </p:txBody>
      </p:sp>
      <p:sp>
        <p:nvSpPr>
          <p:cNvPr id="694" name="PlaceHolder 2"/>
          <p:cNvSpPr>
            <a:spLocks noGrp="1"/>
          </p:cNvSpPr>
          <p:nvPr>
            <p:ph type="sldImg"/>
          </p:nvPr>
        </p:nvSpPr>
        <p:spPr>
          <a:xfrm>
            <a:off x="990720" y="768240"/>
            <a:ext cx="5117040" cy="3837600"/>
          </a:xfrm>
          <a:prstGeom prst="rect">
            <a:avLst/>
          </a:prstGeom>
          <a:ln w="0">
            <a:noFill/>
          </a:ln>
        </p:spPr>
      </p:sp>
      <p:sp>
        <p:nvSpPr>
          <p:cNvPr id="695"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1B3D2F9C-82E3-4145-B647-E9452B3FB1E1}" type="slidenum">
              <a:rPr b="0" lang="de-DE" sz="1400" spc="-1" strike="noStrike">
                <a:solidFill>
                  <a:srgbClr val="000000"/>
                </a:solidFill>
                <a:latin typeface="Arial"/>
              </a:rPr>
              <a:t>&lt;number&gt;</a:t>
            </a:fld>
            <a:endParaRPr b="0" lang="en-US" sz="1400" spc="-1" strike="noStrike">
              <a:latin typeface="Times New Roman"/>
            </a:endParaRPr>
          </a:p>
        </p:txBody>
      </p:sp>
      <p:sp>
        <p:nvSpPr>
          <p:cNvPr id="697" name="PlaceHolder 2"/>
          <p:cNvSpPr>
            <a:spLocks noGrp="1"/>
          </p:cNvSpPr>
          <p:nvPr>
            <p:ph type="sldImg"/>
          </p:nvPr>
        </p:nvSpPr>
        <p:spPr>
          <a:xfrm>
            <a:off x="990720" y="768240"/>
            <a:ext cx="5117040" cy="3837600"/>
          </a:xfrm>
          <a:prstGeom prst="rect">
            <a:avLst/>
          </a:prstGeom>
          <a:ln w="0">
            <a:noFill/>
          </a:ln>
        </p:spPr>
      </p:sp>
      <p:sp>
        <p:nvSpPr>
          <p:cNvPr id="698"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9"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9DB9A720-2F29-4B50-B5B9-0EAB4AEEED53}" type="slidenum">
              <a:rPr b="0" lang="de-DE" sz="1400" spc="-1" strike="noStrike">
                <a:solidFill>
                  <a:srgbClr val="000000"/>
                </a:solidFill>
                <a:latin typeface="Arial"/>
              </a:rPr>
              <a:t>&lt;number&gt;</a:t>
            </a:fld>
            <a:endParaRPr b="0" lang="en-US" sz="1400" spc="-1" strike="noStrike">
              <a:latin typeface="Times New Roman"/>
            </a:endParaRPr>
          </a:p>
        </p:txBody>
      </p:sp>
      <p:sp>
        <p:nvSpPr>
          <p:cNvPr id="700" name="PlaceHolder 2"/>
          <p:cNvSpPr>
            <a:spLocks noGrp="1"/>
          </p:cNvSpPr>
          <p:nvPr>
            <p:ph type="sldImg"/>
          </p:nvPr>
        </p:nvSpPr>
        <p:spPr>
          <a:xfrm>
            <a:off x="990720" y="768240"/>
            <a:ext cx="5117040" cy="3837600"/>
          </a:xfrm>
          <a:prstGeom prst="rect">
            <a:avLst/>
          </a:prstGeom>
          <a:ln w="0">
            <a:noFill/>
          </a:ln>
        </p:spPr>
      </p:sp>
      <p:sp>
        <p:nvSpPr>
          <p:cNvPr id="701"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E786CF1C-F01D-40F1-98E0-EA29DC589D30}" type="slidenum">
              <a:rPr b="0" lang="de-DE" sz="1400" spc="-1" strike="noStrike">
                <a:solidFill>
                  <a:srgbClr val="000000"/>
                </a:solidFill>
                <a:latin typeface="Arial"/>
              </a:rPr>
              <a:t>&lt;number&gt;</a:t>
            </a:fld>
            <a:endParaRPr b="0" lang="en-US" sz="1400" spc="-1" strike="noStrike">
              <a:latin typeface="Times New Roman"/>
            </a:endParaRPr>
          </a:p>
        </p:txBody>
      </p:sp>
      <p:sp>
        <p:nvSpPr>
          <p:cNvPr id="703" name="PlaceHolder 2"/>
          <p:cNvSpPr>
            <a:spLocks noGrp="1"/>
          </p:cNvSpPr>
          <p:nvPr>
            <p:ph type="sldImg"/>
          </p:nvPr>
        </p:nvSpPr>
        <p:spPr>
          <a:xfrm>
            <a:off x="992160" y="768240"/>
            <a:ext cx="5115600" cy="3835800"/>
          </a:xfrm>
          <a:prstGeom prst="rect">
            <a:avLst/>
          </a:prstGeom>
          <a:ln w="0">
            <a:noFill/>
          </a:ln>
        </p:spPr>
      </p:sp>
      <p:sp>
        <p:nvSpPr>
          <p:cNvPr id="704" name="PlaceHolder 3"/>
          <p:cNvSpPr>
            <a:spLocks noGrp="1"/>
          </p:cNvSpPr>
          <p:nvPr>
            <p:ph type="body"/>
          </p:nvPr>
        </p:nvSpPr>
        <p:spPr>
          <a:xfrm>
            <a:off x="709560" y="4861080"/>
            <a:ext cx="5679000" cy="46044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de-DE" sz="900" spc="-1" strike="noStrike">
                <a:latin typeface="Arial"/>
              </a:rPr>
              <a:t>The reactivity of diamond with liquid aluminium is very distinct for the {10 0} and {111} faces. Whereas the {111} faces are barely attacked by contact with liquid aluminium, the {100} surface atoms are easily dissolved and participate in the formation of interfacial carbides. This behaviour is attributed to the different bonding arrangement of the surface atoms. Liberation of the three-fold bonded {111} surface atoms is much more difficult than the dissolution of the two-fold bonded {100} surface atoms. Dissolution of carbon results in jagged {100} diamond surfaces, which feature a characteristic morphology with pits and/or pyramids. The faces of these pits and pyramids are crystallographic {111} planes. The development of such a surface morphology can be explained by the effect of dissolutionresistant small surface areas. By providing a third bond to the underlying atoms, these stable surface areas protect all the underlying atoms within a volume bounded by {111} faces. Best adhesion between the aluminium matrix and the diamond {100} faces is obtained when the interface is covered by individual carbide platelets which do not completely prevent direct aluminium–diamond contact. Thicker, continuous carbide layers cannot provide good bonding between diamond and aluminium.</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82F33C34-8023-4A0C-B7B6-782AC6F446C1}" type="slidenum">
              <a:rPr b="0" lang="de-DE" sz="1400" spc="-1" strike="noStrike">
                <a:solidFill>
                  <a:srgbClr val="000000"/>
                </a:solidFill>
                <a:latin typeface="Arial"/>
              </a:rPr>
              <a:t>&lt;number&gt;</a:t>
            </a:fld>
            <a:endParaRPr b="0" lang="en-US" sz="1400" spc="-1" strike="noStrike">
              <a:latin typeface="Times New Roman"/>
            </a:endParaRPr>
          </a:p>
        </p:txBody>
      </p:sp>
      <p:sp>
        <p:nvSpPr>
          <p:cNvPr id="706" name="PlaceHolder 2"/>
          <p:cNvSpPr>
            <a:spLocks noGrp="1"/>
          </p:cNvSpPr>
          <p:nvPr>
            <p:ph type="sldImg"/>
          </p:nvPr>
        </p:nvSpPr>
        <p:spPr>
          <a:xfrm>
            <a:off x="990720" y="768240"/>
            <a:ext cx="5117040" cy="3837600"/>
          </a:xfrm>
          <a:prstGeom prst="rect">
            <a:avLst/>
          </a:prstGeom>
          <a:ln w="0">
            <a:noFill/>
          </a:ln>
        </p:spPr>
      </p:sp>
      <p:sp>
        <p:nvSpPr>
          <p:cNvPr id="707"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en-GB" sz="900" spc="-1" strike="noStrike">
                <a:latin typeface="Arial"/>
              </a:rPr>
              <a:t>It has been found that improved interfacial bonding and thermal conductivity (up to 670 W/mK) can be achieved in diamond/aluminium composites made by gas pressure infiltration, which is related to the formation of Al</a:t>
            </a:r>
            <a:r>
              <a:rPr b="0" lang="en-GB" sz="900" spc="-1" strike="noStrike" baseline="-25000">
                <a:latin typeface="Arial"/>
              </a:rPr>
              <a:t>4</a:t>
            </a:r>
            <a:r>
              <a:rPr b="0" lang="en-GB" sz="900" spc="-1" strike="noStrike">
                <a:latin typeface="Arial"/>
              </a:rPr>
              <a:t>C</a:t>
            </a:r>
            <a:r>
              <a:rPr b="0" lang="en-GB" sz="900" spc="-1" strike="noStrike" baseline="-25000">
                <a:latin typeface="Arial"/>
              </a:rPr>
              <a:t>3</a:t>
            </a:r>
            <a:r>
              <a:rPr b="0" lang="en-GB" sz="900" spc="-1" strike="noStrike">
                <a:latin typeface="Arial"/>
              </a:rPr>
              <a:t> at the interface. However, the reactivity of synthetic cube-octahedric diamond single crystals with liquid Al is very distinct for the different diamond faces; while the {111} faces are barely attacked by Al, the {100} surface atoms are easily dissolved and react to Al</a:t>
            </a:r>
            <a:r>
              <a:rPr b="0" lang="en-GB" sz="900" spc="-1" strike="noStrike" baseline="-25000">
                <a:latin typeface="Arial"/>
              </a:rPr>
              <a:t>4</a:t>
            </a:r>
            <a:r>
              <a:rPr b="0" lang="en-GB" sz="900" spc="-1" strike="noStrike">
                <a:latin typeface="Arial"/>
              </a:rPr>
              <a:t>C</a:t>
            </a:r>
            <a:r>
              <a:rPr b="0" lang="en-GB" sz="900" spc="-1" strike="noStrike" baseline="-25000">
                <a:latin typeface="Arial"/>
              </a:rPr>
              <a:t>3</a:t>
            </a:r>
            <a:r>
              <a:rPr b="0" lang="en-GB" sz="900" spc="-1" strike="noStrike">
                <a:latin typeface="Arial"/>
              </a:rPr>
              <a:t>. The higher reactivity of the {100} faces compared to the {111} faces is associated to the different atomic bonding of carbon on these crystallographic faces: the two-fold bonded atoms of the {100} surface are more easily liberated to engage in carbide formation than the three-fold bonded atoms of the {111} surfaces.</a:t>
            </a:r>
            <a:endParaRPr b="0" lang="en-US" sz="9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7C348884-74AF-4A01-930D-B95F0EC5FD28}" type="slidenum">
              <a:rPr b="0" lang="de-DE" sz="1400" spc="-1" strike="noStrike">
                <a:solidFill>
                  <a:srgbClr val="000000"/>
                </a:solidFill>
                <a:latin typeface="Arial"/>
              </a:rPr>
              <a:t>&lt;number&gt;</a:t>
            </a:fld>
            <a:endParaRPr b="0" lang="en-US" sz="1400" spc="-1" strike="noStrike">
              <a:latin typeface="Times New Roman"/>
            </a:endParaRPr>
          </a:p>
        </p:txBody>
      </p:sp>
      <p:sp>
        <p:nvSpPr>
          <p:cNvPr id="709" name="PlaceHolder 2"/>
          <p:cNvSpPr>
            <a:spLocks noGrp="1"/>
          </p:cNvSpPr>
          <p:nvPr>
            <p:ph type="sldImg"/>
          </p:nvPr>
        </p:nvSpPr>
        <p:spPr>
          <a:xfrm>
            <a:off x="990720" y="768240"/>
            <a:ext cx="5117040" cy="3837600"/>
          </a:xfrm>
          <a:prstGeom prst="rect">
            <a:avLst/>
          </a:prstGeom>
          <a:ln w="0">
            <a:noFill/>
          </a:ln>
        </p:spPr>
      </p:sp>
      <p:sp>
        <p:nvSpPr>
          <p:cNvPr id="710"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BD224A87-1A45-4501-9076-DAC50276BEAC}" type="slidenum">
              <a:rPr b="0" lang="de-DE" sz="1400" spc="-1" strike="noStrike">
                <a:solidFill>
                  <a:srgbClr val="000000"/>
                </a:solidFill>
                <a:latin typeface="Arial"/>
              </a:rPr>
              <a:t>&lt;number&gt;</a:t>
            </a:fld>
            <a:endParaRPr b="0" lang="en-US" sz="1400" spc="-1" strike="noStrike">
              <a:latin typeface="Times New Roman"/>
            </a:endParaRPr>
          </a:p>
        </p:txBody>
      </p:sp>
      <p:sp>
        <p:nvSpPr>
          <p:cNvPr id="712" name="PlaceHolder 2"/>
          <p:cNvSpPr>
            <a:spLocks noGrp="1"/>
          </p:cNvSpPr>
          <p:nvPr>
            <p:ph type="sldImg"/>
          </p:nvPr>
        </p:nvSpPr>
        <p:spPr>
          <a:xfrm>
            <a:off x="990720" y="768240"/>
            <a:ext cx="5117040" cy="3837600"/>
          </a:xfrm>
          <a:prstGeom prst="rect">
            <a:avLst/>
          </a:prstGeom>
          <a:ln w="0">
            <a:noFill/>
          </a:ln>
        </p:spPr>
      </p:sp>
      <p:sp>
        <p:nvSpPr>
          <p:cNvPr id="713"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en-GB" sz="900" spc="-1" strike="noStrike">
                <a:latin typeface="Arial"/>
              </a:rPr>
              <a:t>Best adhesion between the Al matrix and the diamond {100} faces is obtained when the interface is covered by individual carbide platelets which do not completely prevent direct aluminium-diamond contact. Thicker, continuous carbide layers fail to provide good bonding between diamond and Al and are thus not desirable.</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81A8AE40-F810-4CF0-BB62-796549ECC184}" type="slidenum">
              <a:rPr b="0" lang="de-DE" sz="1400" spc="-1" strike="noStrike">
                <a:solidFill>
                  <a:srgbClr val="000000"/>
                </a:solidFill>
                <a:latin typeface="Arial"/>
              </a:rPr>
              <a:t>&lt;number&gt;</a:t>
            </a:fld>
            <a:endParaRPr b="0" lang="en-US" sz="1400" spc="-1" strike="noStrike">
              <a:latin typeface="Times New Roman"/>
            </a:endParaRPr>
          </a:p>
        </p:txBody>
      </p:sp>
      <p:sp>
        <p:nvSpPr>
          <p:cNvPr id="634" name="PlaceHolder 2"/>
          <p:cNvSpPr>
            <a:spLocks noGrp="1"/>
          </p:cNvSpPr>
          <p:nvPr>
            <p:ph type="sldImg"/>
          </p:nvPr>
        </p:nvSpPr>
        <p:spPr>
          <a:xfrm>
            <a:off x="992160" y="768240"/>
            <a:ext cx="5115600" cy="3835800"/>
          </a:xfrm>
          <a:prstGeom prst="rect">
            <a:avLst/>
          </a:prstGeom>
          <a:ln w="0">
            <a:noFill/>
          </a:ln>
        </p:spPr>
      </p:sp>
      <p:sp>
        <p:nvSpPr>
          <p:cNvPr id="635" name="PlaceHolder 3"/>
          <p:cNvSpPr>
            <a:spLocks noGrp="1"/>
          </p:cNvSpPr>
          <p:nvPr>
            <p:ph type="body"/>
          </p:nvPr>
        </p:nvSpPr>
        <p:spPr>
          <a:xfrm>
            <a:off x="709560" y="4861080"/>
            <a:ext cx="5679000" cy="46044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de-DE" sz="900" spc="-1" strike="noStrike">
                <a:latin typeface="Arial"/>
              </a:rPr>
              <a:t>In Mikroelektronik- und Halbleiter-Komponenten verursachen die stetig zunehmenden Leistungsdichten einen derart starken Anstieg der thermischen Belastung, dass die kritische Temperaturgrenze gewisser Halbleiter-Komponenten bereits erreicht ist; demzufolge muss die Wärme effizienter abgeführt werden. Dies erfolgt über das Substrat, auf welchem die Mikroelektronik- und Halbleiterkomponenten aufgebaut werden. </a:t>
            </a:r>
            <a:endParaRPr b="0" lang="en-US" sz="900" spc="-1" strike="noStrike">
              <a:latin typeface="Arial"/>
            </a:endParaRPr>
          </a:p>
          <a:p>
            <a:pPr marL="216000" indent="-216000">
              <a:lnSpc>
                <a:spcPct val="100000"/>
              </a:lnSpc>
              <a:buNone/>
              <a:tabLst>
                <a:tab algn="l" pos="0"/>
              </a:tabLst>
            </a:pPr>
            <a:r>
              <a:rPr b="0" lang="de-DE" sz="900" spc="-1" strike="noStrike">
                <a:latin typeface="Arial"/>
              </a:rPr>
              <a:t>Als typisches Beispiel sei an dieser Stelle das „IGBT-Modul" genannt; vereinfacht ausgedrückt</a:t>
            </a:r>
            <a:r>
              <a:rPr b="0" lang="de-CH" sz="900" spc="-1" strike="noStrike">
                <a:latin typeface="Arial"/>
              </a:rPr>
              <a:t> handelt sich hierbei um einen Spannungsmodulator, wie er unter anderem in elektrischen Zügen oder Strassenbahnen, aber auch vermehrt in Elektro-/Verbrennungsmotor-Hybridfahrzeugen zum Einsatz kommt. Im IGBT-Modul werden die Elektronik-Komponenten auf eine Grundplatte aufgelötet, wobei eine elektrische Isolation aus Keramik (AlN oder Al</a:t>
            </a:r>
            <a:r>
              <a:rPr b="0" lang="de-CH" sz="900" spc="-1" strike="noStrike" baseline="-25000">
                <a:latin typeface="Arial"/>
              </a:rPr>
              <a:t>2</a:t>
            </a:r>
            <a:r>
              <a:rPr b="0" lang="de-CH" sz="900" spc="-1" strike="noStrike">
                <a:latin typeface="Arial"/>
              </a:rPr>
              <a:t>O</a:t>
            </a:r>
            <a:r>
              <a:rPr b="0" lang="de-CH" sz="900" spc="-1" strike="noStrike" baseline="-25000">
                <a:latin typeface="Arial"/>
              </a:rPr>
              <a:t>3</a:t>
            </a:r>
            <a:r>
              <a:rPr b="0" lang="de-CH" sz="900" spc="-1" strike="noStrike">
                <a:latin typeface="Arial"/>
              </a:rPr>
              <a:t>) als Zwischenschicht eingebaut wird. Zur Vermeidung thermischer Ermüdung in der Lotverbindung muss diese  Grundplatte einen der keramischen Isolation möglichst nahen WAK aufweisen und gleichzeitig in der Lage sein, die Wärme möglichst effizient abzuleiten, zu verteilen und schließlich an den angeflanschten Kühler weiterzuleiten; deshalb wird sie auch "heat spreader" (Wärmespreizer) genannt. Diese Anforderungen werden von Al/SiC PRM vorbildlich erfüllt; sie konkurrieren in diesem Bereich zunehmend mit den bisher verbreiteten Cu-, Cu/Mo- oder Cu/W-Werkstoffen. </a:t>
            </a:r>
            <a:endParaRPr b="0" lang="en-US" sz="9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52D243F5-0A52-4158-8743-125F07B4A9E8}" type="slidenum">
              <a:rPr b="0" lang="de-DE" sz="1400" spc="-1" strike="noStrike">
                <a:solidFill>
                  <a:srgbClr val="000000"/>
                </a:solidFill>
                <a:latin typeface="Arial"/>
              </a:rPr>
              <a:t>&lt;number&gt;</a:t>
            </a:fld>
            <a:endParaRPr b="0" lang="en-US" sz="1400" spc="-1" strike="noStrike">
              <a:latin typeface="Times New Roman"/>
            </a:endParaRPr>
          </a:p>
        </p:txBody>
      </p:sp>
      <p:sp>
        <p:nvSpPr>
          <p:cNvPr id="715" name="PlaceHolder 2"/>
          <p:cNvSpPr>
            <a:spLocks noGrp="1"/>
          </p:cNvSpPr>
          <p:nvPr>
            <p:ph type="sldImg"/>
          </p:nvPr>
        </p:nvSpPr>
        <p:spPr>
          <a:xfrm>
            <a:off x="990720" y="768240"/>
            <a:ext cx="5117040" cy="3837600"/>
          </a:xfrm>
          <a:prstGeom prst="rect">
            <a:avLst/>
          </a:prstGeom>
          <a:ln w="0">
            <a:noFill/>
          </a:ln>
        </p:spPr>
      </p:sp>
      <p:sp>
        <p:nvSpPr>
          <p:cNvPr id="716"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858DFED3-6AE4-4662-878D-EFD4F112889B}" type="slidenum">
              <a:rPr b="0" lang="de-DE" sz="1400" spc="-1" strike="noStrike">
                <a:solidFill>
                  <a:srgbClr val="000000"/>
                </a:solidFill>
                <a:latin typeface="Arial"/>
              </a:rPr>
              <a:t>&lt;number&gt;</a:t>
            </a:fld>
            <a:endParaRPr b="0" lang="en-US" sz="1400" spc="-1" strike="noStrike">
              <a:latin typeface="Times New Roman"/>
            </a:endParaRPr>
          </a:p>
        </p:txBody>
      </p:sp>
      <p:sp>
        <p:nvSpPr>
          <p:cNvPr id="718" name="PlaceHolder 2"/>
          <p:cNvSpPr>
            <a:spLocks noGrp="1"/>
          </p:cNvSpPr>
          <p:nvPr>
            <p:ph type="sldImg"/>
          </p:nvPr>
        </p:nvSpPr>
        <p:spPr>
          <a:xfrm>
            <a:off x="990720" y="768240"/>
            <a:ext cx="5117040" cy="3837600"/>
          </a:xfrm>
          <a:prstGeom prst="rect">
            <a:avLst/>
          </a:prstGeom>
          <a:ln w="0">
            <a:noFill/>
          </a:ln>
        </p:spPr>
      </p:sp>
      <p:sp>
        <p:nvSpPr>
          <p:cNvPr id="719"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BDD3539C-77DA-4776-A919-896409AA9144}" type="slidenum">
              <a:rPr b="0" lang="de-DE" sz="1400" spc="-1" strike="noStrike">
                <a:solidFill>
                  <a:srgbClr val="000000"/>
                </a:solidFill>
                <a:latin typeface="Arial"/>
              </a:rPr>
              <a:t>&lt;number&gt;</a:t>
            </a:fld>
            <a:endParaRPr b="0" lang="en-US" sz="1400" spc="-1" strike="noStrike">
              <a:latin typeface="Times New Roman"/>
            </a:endParaRPr>
          </a:p>
        </p:txBody>
      </p:sp>
      <p:sp>
        <p:nvSpPr>
          <p:cNvPr id="637" name="PlaceHolder 2"/>
          <p:cNvSpPr>
            <a:spLocks noGrp="1"/>
          </p:cNvSpPr>
          <p:nvPr>
            <p:ph type="sldImg"/>
          </p:nvPr>
        </p:nvSpPr>
        <p:spPr>
          <a:xfrm>
            <a:off x="992160" y="768240"/>
            <a:ext cx="5115600" cy="3835800"/>
          </a:xfrm>
          <a:prstGeom prst="rect">
            <a:avLst/>
          </a:prstGeom>
          <a:ln w="0">
            <a:noFill/>
          </a:ln>
        </p:spPr>
      </p:sp>
      <p:sp>
        <p:nvSpPr>
          <p:cNvPr id="638" name="PlaceHolder 3"/>
          <p:cNvSpPr>
            <a:spLocks noGrp="1"/>
          </p:cNvSpPr>
          <p:nvPr>
            <p:ph type="body"/>
          </p:nvPr>
        </p:nvSpPr>
        <p:spPr>
          <a:xfrm>
            <a:off x="709560" y="4861080"/>
            <a:ext cx="5679000" cy="46044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1" lang="en-GB" sz="900" spc="-1" strike="noStrike">
                <a:latin typeface="Arial"/>
              </a:rPr>
              <a:t>motivation</a:t>
            </a:r>
            <a:endParaRPr b="0" lang="en-US" sz="900" spc="-1" strike="noStrike">
              <a:latin typeface="Arial"/>
            </a:endParaRPr>
          </a:p>
          <a:p>
            <a:pPr marL="216000" indent="-216000" algn="just">
              <a:lnSpc>
                <a:spcPct val="100000"/>
              </a:lnSpc>
              <a:spcAft>
                <a:spcPts val="360"/>
              </a:spcAft>
              <a:buNone/>
              <a:tabLst>
                <a:tab algn="l" pos="0"/>
              </a:tabLst>
            </a:pPr>
            <a:r>
              <a:rPr b="0" lang="en-GB" sz="900" spc="-1" strike="noStrike">
                <a:latin typeface="Arial"/>
              </a:rPr>
              <a:t>Ever increasing power densities impose enhanced heat dissipation capability in electronic devices ; this is the driving force for the development of new heat spreaders and heat sinks materials with dramatically improved thermophysical properties.</a:t>
            </a:r>
            <a:endParaRPr b="0" lang="en-US" sz="900" spc="-1" strike="noStrike">
              <a:latin typeface="Arial"/>
            </a:endParaRPr>
          </a:p>
          <a:p>
            <a:pPr marL="216000" indent="-216000">
              <a:lnSpc>
                <a:spcPct val="100000"/>
              </a:lnSpc>
              <a:buNone/>
              <a:tabLst>
                <a:tab algn="l" pos="0"/>
              </a:tabLst>
            </a:pPr>
            <a:r>
              <a:rPr b="0" lang="de-CH" sz="900" spc="-1" strike="noStrike">
                <a:latin typeface="Arial"/>
              </a:rPr>
              <a:t>Materials of high thermal conductivity are needed for the conduction of heat for the purpose of heating or cooling. One of the most critical needs in the electronic industry. Due to the miniaturization and increasing power of microelectronics, heat dissipation is key to the reliability, performance and further miniaturization of microelectronics.</a:t>
            </a:r>
            <a:endParaRPr b="0" lang="en-US" sz="900" spc="-1" strike="noStrike">
              <a:latin typeface="Arial"/>
            </a:endParaRPr>
          </a:p>
          <a:p>
            <a:pPr marL="216000" indent="-216000">
              <a:lnSpc>
                <a:spcPct val="100000"/>
              </a:lnSpc>
              <a:buNone/>
              <a:tabLst>
                <a:tab algn="l" pos="0"/>
              </a:tabLst>
            </a:pPr>
            <a:r>
              <a:rPr b="0" lang="en-GB" sz="900" spc="-1" strike="noStrike">
                <a:latin typeface="Arial"/>
              </a:rPr>
              <a:t> “… </a:t>
            </a:r>
            <a:r>
              <a:rPr b="0" lang="en-GB" sz="900" spc="-1" strike="noStrike">
                <a:latin typeface="Arial"/>
              </a:rPr>
              <a:t>it has been estimated that, by the year 2010, a single computer chip will hold a billion transistors generating 1000 watts of power; this is more heat per surface unit than that of a nuclear reactor …"  </a:t>
            </a:r>
            <a:r>
              <a:rPr b="1" lang="en-GB" sz="900" spc="-1" strike="noStrike">
                <a:latin typeface="Arial"/>
              </a:rPr>
              <a:t>[Johnson G., The New York Times, 2002]</a:t>
            </a:r>
            <a:r>
              <a:rPr b="1" lang="de-DE" sz="900" spc="-1" strike="noStrike">
                <a:latin typeface="Arial"/>
              </a:rPr>
              <a:t> </a:t>
            </a:r>
            <a:endParaRPr b="0" lang="en-US" sz="900" spc="-1" strike="noStrike">
              <a:latin typeface="Arial"/>
            </a:endParaRPr>
          </a:p>
          <a:p>
            <a:pPr marL="216000" indent="-216000">
              <a:lnSpc>
                <a:spcPct val="100000"/>
              </a:lnSpc>
              <a:buNone/>
              <a:tabLst>
                <a:tab algn="l" pos="0"/>
              </a:tabLst>
            </a:pPr>
            <a:r>
              <a:rPr b="0" lang="en-US" sz="900" spc="-1" strike="noStrike">
                <a:solidFill>
                  <a:srgbClr val="ff0000"/>
                </a:solidFill>
                <a:latin typeface="Arial"/>
              </a:rPr>
              <a:t>- power density in microelectronics too high to keep junctions at low temperature</a:t>
            </a:r>
            <a:endParaRPr b="0" lang="en-US" sz="900" spc="-1" strike="noStrike">
              <a:latin typeface="Arial"/>
            </a:endParaRPr>
          </a:p>
          <a:p>
            <a:pPr marL="216000" indent="-216000">
              <a:lnSpc>
                <a:spcPct val="100000"/>
              </a:lnSpc>
              <a:buNone/>
              <a:tabLst>
                <a:tab algn="l" pos="0"/>
              </a:tabLst>
            </a:pPr>
            <a:r>
              <a:rPr b="0" lang="en-GB" sz="900" spc="-1" strike="noStrike">
                <a:latin typeface="Arial"/>
              </a:rPr>
              <a:t>- the progress in microelectronic miniaturization and performance is limited by the availability of suited thermal management materials</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762D2F84-F81E-4A39-8171-CA4F6F272293}" type="slidenum">
              <a:rPr b="0" lang="de-DE" sz="1400" spc="-1" strike="noStrike">
                <a:solidFill>
                  <a:srgbClr val="000000"/>
                </a:solidFill>
                <a:latin typeface="Arial"/>
              </a:rPr>
              <a:t>&lt;number&gt;</a:t>
            </a:fld>
            <a:endParaRPr b="0" lang="en-US" sz="1400" spc="-1" strike="noStrike">
              <a:latin typeface="Times New Roman"/>
            </a:endParaRPr>
          </a:p>
        </p:txBody>
      </p:sp>
      <p:sp>
        <p:nvSpPr>
          <p:cNvPr id="640" name="PlaceHolder 2"/>
          <p:cNvSpPr>
            <a:spLocks noGrp="1"/>
          </p:cNvSpPr>
          <p:nvPr>
            <p:ph type="sldImg"/>
          </p:nvPr>
        </p:nvSpPr>
        <p:spPr>
          <a:xfrm>
            <a:off x="990720" y="768240"/>
            <a:ext cx="5117040" cy="3837600"/>
          </a:xfrm>
          <a:prstGeom prst="rect">
            <a:avLst/>
          </a:prstGeom>
          <a:ln w="0">
            <a:noFill/>
          </a:ln>
        </p:spPr>
      </p:sp>
      <p:sp>
        <p:nvSpPr>
          <p:cNvPr id="641"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gn="just">
              <a:lnSpc>
                <a:spcPct val="100000"/>
              </a:lnSpc>
              <a:spcAft>
                <a:spcPts val="360"/>
              </a:spcAft>
              <a:buNone/>
              <a:tabLst>
                <a:tab algn="l" pos="0"/>
              </a:tabLst>
            </a:pPr>
            <a:r>
              <a:rPr b="0" lang="en-GB" sz="900" spc="-1" strike="noStrike">
                <a:latin typeface="Arial"/>
              </a:rPr>
              <a:t>Ever increasing power densities impose enhanced heat dissipation capability in electronic devices ; this is the driving force for the development of new heat spreaders and heat sinks materials with dramatically improved thermophysical properties.</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B3466A51-350D-4B10-939D-CC57DC3E25D7}" type="slidenum">
              <a:rPr b="0" lang="de-DE" sz="1400" spc="-1" strike="noStrike">
                <a:solidFill>
                  <a:srgbClr val="000000"/>
                </a:solidFill>
                <a:latin typeface="Arial"/>
              </a:rPr>
              <a:t>&lt;number&gt;</a:t>
            </a:fld>
            <a:endParaRPr b="0" lang="en-US" sz="1400" spc="-1" strike="noStrike">
              <a:latin typeface="Times New Roman"/>
            </a:endParaRPr>
          </a:p>
        </p:txBody>
      </p:sp>
      <p:sp>
        <p:nvSpPr>
          <p:cNvPr id="643" name="PlaceHolder 2"/>
          <p:cNvSpPr>
            <a:spLocks noGrp="1"/>
          </p:cNvSpPr>
          <p:nvPr>
            <p:ph type="sldImg"/>
          </p:nvPr>
        </p:nvSpPr>
        <p:spPr>
          <a:xfrm>
            <a:off x="992160" y="768240"/>
            <a:ext cx="5117040" cy="3837600"/>
          </a:xfrm>
          <a:prstGeom prst="rect">
            <a:avLst/>
          </a:prstGeom>
          <a:ln w="0">
            <a:noFill/>
          </a:ln>
        </p:spPr>
      </p:sp>
      <p:sp>
        <p:nvSpPr>
          <p:cNvPr id="644"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de-CH" sz="900" spc="-1" strike="noStrike">
                <a:latin typeface="Arial"/>
              </a:rPr>
              <a:t>Materials of high thermal conductivity are needed for the conduction of heat for the purpose of heating or cooling. One of the most critical needs in the electronic industry. Due to the miniaturization and increasing power of microelectronics, heat dissipation is key to the reliability, performance and further miniaturization of microelectronics. The heat dissipation problem is so severe that even expensive thermal conductors such as diamond, carbon-based materials and MMCs are being used in high-end microelectronics. Due to the low coefficient of thermal expansion (CTE) of semiconductor chips and their substrates, heat sinks also need to have low CTE. </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a:p>
            <a:pPr marL="216000" indent="-216000">
              <a:lnSpc>
                <a:spcPct val="100000"/>
              </a:lnSpc>
              <a:buNone/>
              <a:tabLst>
                <a:tab algn="l" pos="0"/>
              </a:tabLst>
            </a:pPr>
            <a:r>
              <a:rPr b="0" lang="en-GB" sz="900" spc="-1" strike="noStrike">
                <a:latin typeface="Arial"/>
              </a:rPr>
              <a:t>Approach: </a:t>
            </a:r>
            <a:endParaRPr b="0" lang="en-US" sz="900" spc="-1" strike="noStrike">
              <a:latin typeface="Arial"/>
            </a:endParaRPr>
          </a:p>
          <a:p>
            <a:pPr marL="216000" indent="-216000">
              <a:lnSpc>
                <a:spcPct val="100000"/>
              </a:lnSpc>
              <a:buNone/>
              <a:tabLst>
                <a:tab algn="l" pos="0"/>
              </a:tabLst>
            </a:pPr>
            <a:r>
              <a:rPr b="0" lang="en-GB" sz="900" spc="-1" strike="noStrike">
                <a:latin typeface="Arial"/>
              </a:rPr>
              <a:t>Integrate high thermal conductivity, low thermal expansion filler material particles (</a:t>
            </a:r>
            <a:r>
              <a:rPr b="0" lang="en-GB" sz="900" spc="-1" strike="noStrike">
                <a:solidFill>
                  <a:srgbClr val="ff0000"/>
                </a:solidFill>
                <a:latin typeface="Arial"/>
              </a:rPr>
              <a:t>diamond !</a:t>
            </a:r>
            <a:r>
              <a:rPr b="0" lang="en-GB" sz="900" spc="-1" strike="noStrike">
                <a:latin typeface="Arial"/>
              </a:rPr>
              <a:t>) in a highly thermally conductive metallic matrix such as </a:t>
            </a:r>
            <a:r>
              <a:rPr b="0" lang="en-GB" sz="900" spc="-1" strike="noStrike">
                <a:solidFill>
                  <a:srgbClr val="ff0000"/>
                </a:solidFill>
                <a:latin typeface="Arial"/>
              </a:rPr>
              <a:t>Al</a:t>
            </a:r>
            <a:r>
              <a:rPr b="0" lang="en-GB" sz="900" spc="-1" strike="noStrike">
                <a:latin typeface="Arial"/>
              </a:rPr>
              <a:t> or Cu.</a:t>
            </a:r>
            <a:endParaRPr b="0" lang="en-US" sz="900" spc="-1" strike="noStrike">
              <a:latin typeface="Arial"/>
            </a:endParaRPr>
          </a:p>
          <a:p>
            <a:pPr marL="216000" indent="-216000">
              <a:lnSpc>
                <a:spcPct val="100000"/>
              </a:lnSpc>
              <a:buNone/>
              <a:tabLst>
                <a:tab algn="l" pos="0"/>
              </a:tabLst>
            </a:pPr>
            <a:endParaRPr b="0" lang="en-US" sz="900" spc="-1" strike="noStrike">
              <a:latin typeface="Arial"/>
            </a:endParaRPr>
          </a:p>
          <a:p>
            <a:pPr marL="216000" indent="-216000">
              <a:lnSpc>
                <a:spcPct val="100000"/>
              </a:lnSpc>
              <a:buNone/>
              <a:tabLst>
                <a:tab algn="l" pos="0"/>
              </a:tabLst>
            </a:pPr>
            <a:r>
              <a:rPr b="0" lang="en-GB" sz="900" spc="-1" strike="noStrike">
                <a:latin typeface="Arial"/>
              </a:rPr>
              <a:t>Monocrystalline diamond has the highest isotropic thermal conductivity of any known material; this makes it the ideal filling material for metal matrix composites featuring high thermal conductivity. Such composites are required for heat spreading in micro- and powerelectronic devices, but are not available yet. One of the major reasons is that the outstanding thermophysical properties of diamond can only be exploited to the whole extent when an optimal interface between the diamond crystals and the metal matrix is obtained. High interfacial bonding and minimum thermal boundary resistance are the most important issues in this regard.</a:t>
            </a:r>
            <a:endParaRPr b="0" lang="en-US" sz="9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5"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B839F7F1-4746-46B2-A86E-A1E297506589}" type="slidenum">
              <a:rPr b="0" lang="de-DE" sz="1400" spc="-1" strike="noStrike">
                <a:solidFill>
                  <a:srgbClr val="000000"/>
                </a:solidFill>
                <a:latin typeface="Arial"/>
              </a:rPr>
              <a:t>&lt;number&gt;</a:t>
            </a:fld>
            <a:endParaRPr b="0" lang="en-US" sz="1400" spc="-1" strike="noStrike">
              <a:latin typeface="Times New Roman"/>
            </a:endParaRPr>
          </a:p>
        </p:txBody>
      </p:sp>
      <p:sp>
        <p:nvSpPr>
          <p:cNvPr id="646" name="PlaceHolder 2"/>
          <p:cNvSpPr>
            <a:spLocks noGrp="1"/>
          </p:cNvSpPr>
          <p:nvPr>
            <p:ph type="sldImg"/>
          </p:nvPr>
        </p:nvSpPr>
        <p:spPr>
          <a:xfrm>
            <a:off x="992160" y="768240"/>
            <a:ext cx="5117040" cy="3837600"/>
          </a:xfrm>
          <a:prstGeom prst="rect">
            <a:avLst/>
          </a:prstGeom>
          <a:ln w="0">
            <a:noFill/>
          </a:ln>
        </p:spPr>
      </p:sp>
      <p:sp>
        <p:nvSpPr>
          <p:cNvPr id="647"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pPr marL="216000" indent="-216000">
              <a:lnSpc>
                <a:spcPct val="100000"/>
              </a:lnSpc>
              <a:buNone/>
              <a:tabLst>
                <a:tab algn="l" pos="0"/>
              </a:tabLst>
            </a:pPr>
            <a:r>
              <a:rPr b="0" lang="de-CH" sz="900" spc="-1" strike="noStrike">
                <a:latin typeface="Arial"/>
              </a:rPr>
              <a:t>If B tends towards zero, i.e. for large values of h and a, the Hasselman-Johnson equation transforms back into the Maxwell equation. </a:t>
            </a:r>
            <a:endParaRPr b="0" lang="en-US" sz="900" spc="-1" strike="noStrike">
              <a:latin typeface="Arial"/>
            </a:endParaRPr>
          </a:p>
          <a:p>
            <a:pPr marL="216000" indent="-216000">
              <a:lnSpc>
                <a:spcPct val="100000"/>
              </a:lnSpc>
              <a:buNone/>
              <a:tabLst>
                <a:tab algn="l" pos="0"/>
              </a:tabLst>
            </a:pPr>
            <a:r>
              <a:rPr b="0" lang="de-CH" sz="900" spc="-1" strike="noStrike">
                <a:latin typeface="Arial"/>
              </a:rPr>
              <a:t>If B is large, i.e. for small h and a, the composite thermal conductivity decreases with increasing v</a:t>
            </a:r>
            <a:r>
              <a:rPr b="0" lang="de-CH" sz="900" spc="-1" strike="noStrike" baseline="-25000">
                <a:latin typeface="Arial"/>
              </a:rPr>
              <a:t>r</a:t>
            </a:r>
            <a:r>
              <a:rPr b="0" lang="de-CH" sz="900" spc="-1" strike="noStrike">
                <a:latin typeface="Arial"/>
              </a:rPr>
              <a:t>, regardless of R. </a:t>
            </a:r>
            <a:endParaRPr b="0" lang="en-US" sz="900" spc="-1" strike="noStrike">
              <a:latin typeface="Arial"/>
            </a:endParaRPr>
          </a:p>
          <a:p>
            <a:pPr marL="216000" indent="-216000">
              <a:lnSpc>
                <a:spcPct val="100000"/>
              </a:lnSpc>
              <a:buNone/>
              <a:tabLst>
                <a:tab algn="l" pos="0"/>
              </a:tabLst>
            </a:pPr>
            <a:r>
              <a:rPr b="0" lang="de-CH" sz="900" spc="-1" strike="noStrike">
                <a:latin typeface="Arial"/>
              </a:rPr>
              <a:t>On the other hand if R tends towards zero, the composite thermal conductivity approaches the conductivity of the matrix with spherical pores; in this case the effect of interface thermal resistance and reinforcement diameter on the composite thermal conductivity disappears. </a:t>
            </a:r>
            <a:endParaRPr b="0" lang="en-US" sz="9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B73D7BC7-CC02-49A1-8EEC-1AC7E8A60073}" type="slidenum">
              <a:rPr b="0" lang="de-DE" sz="1400" spc="-1" strike="noStrike">
                <a:solidFill>
                  <a:srgbClr val="000000"/>
                </a:solidFill>
                <a:latin typeface="Arial"/>
              </a:rPr>
              <a:t>&lt;number&gt;</a:t>
            </a:fld>
            <a:endParaRPr b="0" lang="en-US" sz="1400" spc="-1" strike="noStrike">
              <a:latin typeface="Times New Roman"/>
            </a:endParaRPr>
          </a:p>
        </p:txBody>
      </p:sp>
      <p:sp>
        <p:nvSpPr>
          <p:cNvPr id="649" name="PlaceHolder 2"/>
          <p:cNvSpPr>
            <a:spLocks noGrp="1"/>
          </p:cNvSpPr>
          <p:nvPr>
            <p:ph type="sldImg"/>
          </p:nvPr>
        </p:nvSpPr>
        <p:spPr>
          <a:xfrm>
            <a:off x="990720" y="768240"/>
            <a:ext cx="5117040" cy="3837600"/>
          </a:xfrm>
          <a:prstGeom prst="rect">
            <a:avLst/>
          </a:prstGeom>
          <a:ln w="0">
            <a:noFill/>
          </a:ln>
        </p:spPr>
      </p:sp>
      <p:sp>
        <p:nvSpPr>
          <p:cNvPr id="650"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PlaceHolder 1"/>
          <p:cNvSpPr>
            <a:spLocks noGrp="1"/>
          </p:cNvSpPr>
          <p:nvPr>
            <p:ph type="sldNum"/>
          </p:nvPr>
        </p:nvSpPr>
        <p:spPr>
          <a:xfrm>
            <a:off x="4021200" y="9721800"/>
            <a:ext cx="3075480" cy="510120"/>
          </a:xfrm>
          <a:prstGeom prst="rect">
            <a:avLst/>
          </a:prstGeom>
          <a:noFill/>
          <a:ln w="9360">
            <a:noFill/>
          </a:ln>
        </p:spPr>
        <p:txBody>
          <a:bodyPr numCol="1" spcCol="0" lIns="95400" rIns="95400" tIns="47880" bIns="47880" anchor="b">
            <a:noAutofit/>
          </a:bodyPr>
          <a:p>
            <a:pPr algn="r">
              <a:lnSpc>
                <a:spcPct val="100000"/>
              </a:lnSpc>
              <a:buNone/>
            </a:pPr>
            <a:fld id="{36425EBE-F8A5-4AF9-BFF4-B24CB2C90382}" type="slidenum">
              <a:rPr b="0" lang="de-DE" sz="1400" spc="-1" strike="noStrike">
                <a:solidFill>
                  <a:srgbClr val="000000"/>
                </a:solidFill>
                <a:latin typeface="Arial"/>
              </a:rPr>
              <a:t>&lt;number&gt;</a:t>
            </a:fld>
            <a:endParaRPr b="0" lang="en-US" sz="1400" spc="-1" strike="noStrike">
              <a:latin typeface="Times New Roman"/>
            </a:endParaRPr>
          </a:p>
        </p:txBody>
      </p:sp>
      <p:sp>
        <p:nvSpPr>
          <p:cNvPr id="652" name="PlaceHolder 2"/>
          <p:cNvSpPr>
            <a:spLocks noGrp="1"/>
          </p:cNvSpPr>
          <p:nvPr>
            <p:ph type="sldImg"/>
          </p:nvPr>
        </p:nvSpPr>
        <p:spPr>
          <a:xfrm>
            <a:off x="990720" y="768240"/>
            <a:ext cx="5117040" cy="3837600"/>
          </a:xfrm>
          <a:prstGeom prst="rect">
            <a:avLst/>
          </a:prstGeom>
          <a:ln w="0">
            <a:noFill/>
          </a:ln>
        </p:spPr>
      </p:sp>
      <p:sp>
        <p:nvSpPr>
          <p:cNvPr id="653" name="PlaceHolder 3"/>
          <p:cNvSpPr>
            <a:spLocks noGrp="1"/>
          </p:cNvSpPr>
          <p:nvPr>
            <p:ph type="body"/>
          </p:nvPr>
        </p:nvSpPr>
        <p:spPr>
          <a:xfrm>
            <a:off x="709560" y="4862520"/>
            <a:ext cx="5679000" cy="4602600"/>
          </a:xfrm>
          <a:prstGeom prst="rect">
            <a:avLst/>
          </a:prstGeom>
          <a:noFill/>
          <a:ln w="9360">
            <a:noFill/>
          </a:ln>
        </p:spPr>
        <p:txBody>
          <a:bodyPr numCol="1" spcCol="0" lIns="95400" rIns="95400" tIns="47880" bIns="47880" anchor="t">
            <a:noAutofit/>
          </a:bodyPr>
          <a:p>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 name="PlaceHolder 2"/>
          <p:cNvSpPr>
            <a:spLocks noGrp="1"/>
          </p:cNvSpPr>
          <p:nvPr>
            <p:ph/>
          </p:nvPr>
        </p:nvSpPr>
        <p:spPr>
          <a:xfrm>
            <a:off x="457200" y="1604520"/>
            <a:ext cx="82288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3"/>
          <p:cNvSpPr>
            <a:spLocks noGrp="1"/>
          </p:cNvSpPr>
          <p:nvPr>
            <p:ph/>
          </p:nvPr>
        </p:nvSpPr>
        <p:spPr>
          <a:xfrm>
            <a:off x="457200" y="3682080"/>
            <a:ext cx="82288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9" name="PlaceHolder 4"/>
          <p:cNvSpPr>
            <a:spLocks noGrp="1"/>
          </p:cNvSpPr>
          <p:nvPr>
            <p:ph/>
          </p:nvPr>
        </p:nvSpPr>
        <p:spPr>
          <a:xfrm>
            <a:off x="45720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5"/>
          <p:cNvSpPr>
            <a:spLocks noGrp="1"/>
          </p:cNvSpPr>
          <p:nvPr>
            <p:ph/>
          </p:nvPr>
        </p:nvSpPr>
        <p:spPr>
          <a:xfrm>
            <a:off x="467388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 name="PlaceHolder 2"/>
          <p:cNvSpPr>
            <a:spLocks noGrp="1"/>
          </p:cNvSpPr>
          <p:nvPr>
            <p:ph type="subTitle"/>
          </p:nvPr>
        </p:nvSpPr>
        <p:spPr>
          <a:xfrm>
            <a:off x="457200" y="1604520"/>
            <a:ext cx="8228880" cy="397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 name="PlaceHolder 2"/>
          <p:cNvSpPr>
            <a:spLocks noGrp="1"/>
          </p:cNvSpPr>
          <p:nvPr>
            <p:ph/>
          </p:nvPr>
        </p:nvSpPr>
        <p:spPr>
          <a:xfrm>
            <a:off x="457200" y="1604520"/>
            <a:ext cx="8228880" cy="39769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p:nvPr>
        </p:nvSpPr>
        <p:spPr>
          <a:xfrm>
            <a:off x="45720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46" name="PlaceHolder 3"/>
          <p:cNvSpPr>
            <a:spLocks noGrp="1"/>
          </p:cNvSpPr>
          <p:nvPr>
            <p:ph/>
          </p:nvPr>
        </p:nvSpPr>
        <p:spPr>
          <a:xfrm>
            <a:off x="467388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85800" y="2130480"/>
            <a:ext cx="7771320" cy="68097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1" name="PlaceHolder 3"/>
          <p:cNvSpPr>
            <a:spLocks noGrp="1"/>
          </p:cNvSpPr>
          <p:nvPr>
            <p:ph/>
          </p:nvPr>
        </p:nvSpPr>
        <p:spPr>
          <a:xfrm>
            <a:off x="467388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52" name="PlaceHolder 4"/>
          <p:cNvSpPr>
            <a:spLocks noGrp="1"/>
          </p:cNvSpPr>
          <p:nvPr>
            <p:ph/>
          </p:nvPr>
        </p:nvSpPr>
        <p:spPr>
          <a:xfrm>
            <a:off x="45720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subTitle"/>
          </p:nvPr>
        </p:nvSpPr>
        <p:spPr>
          <a:xfrm>
            <a:off x="457200" y="1604520"/>
            <a:ext cx="8228880" cy="397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45720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467388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457200" y="3682080"/>
            <a:ext cx="82288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457200" y="1604520"/>
            <a:ext cx="82288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457200" y="3682080"/>
            <a:ext cx="82288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5"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4"/>
          <p:cNvSpPr>
            <a:spLocks noGrp="1"/>
          </p:cNvSpPr>
          <p:nvPr>
            <p:ph/>
          </p:nvPr>
        </p:nvSpPr>
        <p:spPr>
          <a:xfrm>
            <a:off x="45720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8" name="PlaceHolder 5"/>
          <p:cNvSpPr>
            <a:spLocks noGrp="1"/>
          </p:cNvSpPr>
          <p:nvPr>
            <p:ph/>
          </p:nvPr>
        </p:nvSpPr>
        <p:spPr>
          <a:xfrm>
            <a:off x="467388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9" name="PlaceHolder 2"/>
          <p:cNvSpPr>
            <a:spLocks noGrp="1"/>
          </p:cNvSpPr>
          <p:nvPr>
            <p:ph type="subTitle"/>
          </p:nvPr>
        </p:nvSpPr>
        <p:spPr>
          <a:xfrm>
            <a:off x="457200" y="1604520"/>
            <a:ext cx="8228880" cy="397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1" name="PlaceHolder 2"/>
          <p:cNvSpPr>
            <a:spLocks noGrp="1"/>
          </p:cNvSpPr>
          <p:nvPr>
            <p:ph/>
          </p:nvPr>
        </p:nvSpPr>
        <p:spPr>
          <a:xfrm>
            <a:off x="457200" y="1604520"/>
            <a:ext cx="8228880" cy="39769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3" name="PlaceHolder 2"/>
          <p:cNvSpPr>
            <a:spLocks noGrp="1"/>
          </p:cNvSpPr>
          <p:nvPr>
            <p:ph/>
          </p:nvPr>
        </p:nvSpPr>
        <p:spPr>
          <a:xfrm>
            <a:off x="45720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84" name="PlaceHolder 3"/>
          <p:cNvSpPr>
            <a:spLocks noGrp="1"/>
          </p:cNvSpPr>
          <p:nvPr>
            <p:ph/>
          </p:nvPr>
        </p:nvSpPr>
        <p:spPr>
          <a:xfrm>
            <a:off x="467388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p:nvPr>
        </p:nvSpPr>
        <p:spPr>
          <a:xfrm>
            <a:off x="457200" y="1604520"/>
            <a:ext cx="8228880" cy="39769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85800" y="2130480"/>
            <a:ext cx="7771320" cy="68097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8"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89" name="PlaceHolder 3"/>
          <p:cNvSpPr>
            <a:spLocks noGrp="1"/>
          </p:cNvSpPr>
          <p:nvPr>
            <p:ph/>
          </p:nvPr>
        </p:nvSpPr>
        <p:spPr>
          <a:xfrm>
            <a:off x="467388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90" name="PlaceHolder 4"/>
          <p:cNvSpPr>
            <a:spLocks noGrp="1"/>
          </p:cNvSpPr>
          <p:nvPr>
            <p:ph/>
          </p:nvPr>
        </p:nvSpPr>
        <p:spPr>
          <a:xfrm>
            <a:off x="45720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2" name="PlaceHolder 2"/>
          <p:cNvSpPr>
            <a:spLocks noGrp="1"/>
          </p:cNvSpPr>
          <p:nvPr>
            <p:ph/>
          </p:nvPr>
        </p:nvSpPr>
        <p:spPr>
          <a:xfrm>
            <a:off x="45720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93"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4" name="PlaceHolder 4"/>
          <p:cNvSpPr>
            <a:spLocks noGrp="1"/>
          </p:cNvSpPr>
          <p:nvPr>
            <p:ph/>
          </p:nvPr>
        </p:nvSpPr>
        <p:spPr>
          <a:xfrm>
            <a:off x="467388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6"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7"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8" name="PlaceHolder 4"/>
          <p:cNvSpPr>
            <a:spLocks noGrp="1"/>
          </p:cNvSpPr>
          <p:nvPr>
            <p:ph/>
          </p:nvPr>
        </p:nvSpPr>
        <p:spPr>
          <a:xfrm>
            <a:off x="457200" y="3682080"/>
            <a:ext cx="82288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0" name="PlaceHolder 2"/>
          <p:cNvSpPr>
            <a:spLocks noGrp="1"/>
          </p:cNvSpPr>
          <p:nvPr>
            <p:ph/>
          </p:nvPr>
        </p:nvSpPr>
        <p:spPr>
          <a:xfrm>
            <a:off x="457200" y="1604520"/>
            <a:ext cx="82288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1" name="PlaceHolder 3"/>
          <p:cNvSpPr>
            <a:spLocks noGrp="1"/>
          </p:cNvSpPr>
          <p:nvPr>
            <p:ph/>
          </p:nvPr>
        </p:nvSpPr>
        <p:spPr>
          <a:xfrm>
            <a:off x="457200" y="3682080"/>
            <a:ext cx="82288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3"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4"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5" name="PlaceHolder 4"/>
          <p:cNvSpPr>
            <a:spLocks noGrp="1"/>
          </p:cNvSpPr>
          <p:nvPr>
            <p:ph/>
          </p:nvPr>
        </p:nvSpPr>
        <p:spPr>
          <a:xfrm>
            <a:off x="45720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6" name="PlaceHolder 5"/>
          <p:cNvSpPr>
            <a:spLocks noGrp="1"/>
          </p:cNvSpPr>
          <p:nvPr>
            <p:ph/>
          </p:nvPr>
        </p:nvSpPr>
        <p:spPr>
          <a:xfrm>
            <a:off x="467388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45720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8" name="PlaceHolder 3"/>
          <p:cNvSpPr>
            <a:spLocks noGrp="1"/>
          </p:cNvSpPr>
          <p:nvPr>
            <p:ph/>
          </p:nvPr>
        </p:nvSpPr>
        <p:spPr>
          <a:xfrm>
            <a:off x="467388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130480"/>
            <a:ext cx="7771320" cy="68097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 name="PlaceHolder 3"/>
          <p:cNvSpPr>
            <a:spLocks noGrp="1"/>
          </p:cNvSpPr>
          <p:nvPr>
            <p:ph/>
          </p:nvPr>
        </p:nvSpPr>
        <p:spPr>
          <a:xfrm>
            <a:off x="467388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14" name="PlaceHolder 4"/>
          <p:cNvSpPr>
            <a:spLocks noGrp="1"/>
          </p:cNvSpPr>
          <p:nvPr>
            <p:ph/>
          </p:nvPr>
        </p:nvSpPr>
        <p:spPr>
          <a:xfrm>
            <a:off x="45720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 name="PlaceHolder 2"/>
          <p:cNvSpPr>
            <a:spLocks noGrp="1"/>
          </p:cNvSpPr>
          <p:nvPr>
            <p:ph/>
          </p:nvPr>
        </p:nvSpPr>
        <p:spPr>
          <a:xfrm>
            <a:off x="457200" y="1604520"/>
            <a:ext cx="4015440" cy="397692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8" name="PlaceHolder 4"/>
          <p:cNvSpPr>
            <a:spLocks noGrp="1"/>
          </p:cNvSpPr>
          <p:nvPr>
            <p:ph/>
          </p:nvPr>
        </p:nvSpPr>
        <p:spPr>
          <a:xfrm>
            <a:off x="4673880" y="3682080"/>
            <a:ext cx="4015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130480"/>
            <a:ext cx="7771320" cy="1468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 name="PlaceHolder 2"/>
          <p:cNvSpPr>
            <a:spLocks noGrp="1"/>
          </p:cNvSpPr>
          <p:nvPr>
            <p:ph/>
          </p:nvPr>
        </p:nvSpPr>
        <p:spPr>
          <a:xfrm>
            <a:off x="45720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3"/>
          <p:cNvSpPr>
            <a:spLocks noGrp="1"/>
          </p:cNvSpPr>
          <p:nvPr>
            <p:ph/>
          </p:nvPr>
        </p:nvSpPr>
        <p:spPr>
          <a:xfrm>
            <a:off x="4673880" y="1604520"/>
            <a:ext cx="4015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2" name="PlaceHolder 4"/>
          <p:cNvSpPr>
            <a:spLocks noGrp="1"/>
          </p:cNvSpPr>
          <p:nvPr>
            <p:ph/>
          </p:nvPr>
        </p:nvSpPr>
        <p:spPr>
          <a:xfrm>
            <a:off x="457200" y="3682080"/>
            <a:ext cx="82288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2130480"/>
            <a:ext cx="7771320" cy="1468800"/>
          </a:xfrm>
          <a:prstGeom prst="rect">
            <a:avLst/>
          </a:prstGeom>
          <a:noFill/>
          <a:ln w="0">
            <a:noFill/>
          </a:ln>
        </p:spPr>
        <p:txBody>
          <a:bodyPr numCol="1" spcCol="0"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39" name="PlaceHolder 2"/>
          <p:cNvSpPr>
            <a:spLocks noGrp="1"/>
          </p:cNvSpPr>
          <p:nvPr>
            <p:ph type="body"/>
          </p:nvPr>
        </p:nvSpPr>
        <p:spPr>
          <a:xfrm>
            <a:off x="457200" y="1604520"/>
            <a:ext cx="82288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85800" y="2130480"/>
            <a:ext cx="7771320" cy="1468800"/>
          </a:xfrm>
          <a:prstGeom prst="rect">
            <a:avLst/>
          </a:prstGeom>
          <a:noFill/>
          <a:ln w="0">
            <a:noFill/>
          </a:ln>
        </p:spPr>
        <p:txBody>
          <a:bodyPr numCol="1" spcCol="0"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audio" Target="../media/media1.m4a"/><Relationship Id="rId2" Type="http://schemas.microsoft.com/office/2007/relationships/media" Target="../media/media1.m4a"/><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0.wmf"/><Relationship Id="rId2" Type="http://schemas.openxmlformats.org/officeDocument/2006/relationships/audio" Target="../media/media41.m4a"/><Relationship Id="rId3" Type="http://schemas.microsoft.com/office/2007/relationships/media" Target="../media/media41.m4a"/><Relationship Id="rId4" Type="http://schemas.openxmlformats.org/officeDocument/2006/relationships/image" Target="../media/image42.png"/><Relationship Id="rId5" Type="http://schemas.openxmlformats.org/officeDocument/2006/relationships/slideLayout" Target="../slideLayouts/slideLayout13.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3.wmf"/><Relationship Id="rId2" Type="http://schemas.openxmlformats.org/officeDocument/2006/relationships/audio" Target="../media/media44.m4a"/><Relationship Id="rId3" Type="http://schemas.microsoft.com/office/2007/relationships/media" Target="../media/media44.m4a"/><Relationship Id="rId4" Type="http://schemas.openxmlformats.org/officeDocument/2006/relationships/image" Target="../media/image45.png"/><Relationship Id="rId5" Type="http://schemas.openxmlformats.org/officeDocument/2006/relationships/slideLayout" Target="../slideLayouts/slideLayout13.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audio" Target="../media/media46.m4a"/><Relationship Id="rId2" Type="http://schemas.microsoft.com/office/2007/relationships/media" Target="../media/media46.m4a"/><Relationship Id="rId3" Type="http://schemas.openxmlformats.org/officeDocument/2006/relationships/image" Target="../media/image47.png"/><Relationship Id="rId4" Type="http://schemas.openxmlformats.org/officeDocument/2006/relationships/audio" Target="../media/media48.m4a"/><Relationship Id="rId5" Type="http://schemas.microsoft.com/office/2007/relationships/media" Target="../media/media48.m4a"/><Relationship Id="rId6" Type="http://schemas.openxmlformats.org/officeDocument/2006/relationships/image" Target="../media/image49.png"/><Relationship Id="rId7" Type="http://schemas.openxmlformats.org/officeDocument/2006/relationships/image" Target="../media/image50.wmf"/><Relationship Id="rId8" Type="http://schemas.openxmlformats.org/officeDocument/2006/relationships/image" Target="../media/image51.wmf"/><Relationship Id="rId9" Type="http://schemas.openxmlformats.org/officeDocument/2006/relationships/image" Target="../media/image52.wmf"/><Relationship Id="rId10" Type="http://schemas.openxmlformats.org/officeDocument/2006/relationships/image" Target="../media/image53.wmf"/><Relationship Id="rId11" Type="http://schemas.openxmlformats.org/officeDocument/2006/relationships/slideLayout" Target="../slideLayouts/slideLayout1.xml"/><Relationship Id="rId1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4.wmf"/><Relationship Id="rId2" Type="http://schemas.openxmlformats.org/officeDocument/2006/relationships/image" Target="../media/image55.wmf"/><Relationship Id="rId3" Type="http://schemas.openxmlformats.org/officeDocument/2006/relationships/audio" Target="../media/media56.m4a"/><Relationship Id="rId4" Type="http://schemas.microsoft.com/office/2007/relationships/media" Target="../media/media56.m4a"/><Relationship Id="rId5" Type="http://schemas.openxmlformats.org/officeDocument/2006/relationships/image" Target="../media/image57.png"/><Relationship Id="rId6" Type="http://schemas.openxmlformats.org/officeDocument/2006/relationships/slideLayout" Target="../slideLayouts/slideLayout1.xml"/><Relationship Id="rId7"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audio" Target="../media/media58.m4a"/><Relationship Id="rId2" Type="http://schemas.microsoft.com/office/2007/relationships/media" Target="../media/media58.m4a"/><Relationship Id="rId3" Type="http://schemas.openxmlformats.org/officeDocument/2006/relationships/image" Target="../media/image59.png"/><Relationship Id="rId4" Type="http://schemas.openxmlformats.org/officeDocument/2006/relationships/image" Target="../media/image60.wmf"/><Relationship Id="rId5" Type="http://schemas.openxmlformats.org/officeDocument/2006/relationships/image" Target="../media/image61.wmf"/><Relationship Id="rId6" Type="http://schemas.openxmlformats.org/officeDocument/2006/relationships/image" Target="../media/image62.wmf"/><Relationship Id="rId7" Type="http://schemas.openxmlformats.org/officeDocument/2006/relationships/image" Target="../media/image63.wmf"/><Relationship Id="rId8" Type="http://schemas.openxmlformats.org/officeDocument/2006/relationships/slideLayout" Target="../slideLayouts/slideLayout1.xml"/><Relationship Id="rId9"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4.wmf"/><Relationship Id="rId2" Type="http://schemas.openxmlformats.org/officeDocument/2006/relationships/audio" Target="../media/media65.m4a"/><Relationship Id="rId3" Type="http://schemas.microsoft.com/office/2007/relationships/media" Target="../media/media65.m4a"/><Relationship Id="rId4" Type="http://schemas.openxmlformats.org/officeDocument/2006/relationships/image" Target="../media/image66.png"/><Relationship Id="rId5" Type="http://schemas.openxmlformats.org/officeDocument/2006/relationships/slideLayout" Target="../slideLayouts/slideLayout1.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audio" Target="../media/media67.m4a"/><Relationship Id="rId2" Type="http://schemas.microsoft.com/office/2007/relationships/media" Target="../media/media67.m4a"/><Relationship Id="rId3" Type="http://schemas.openxmlformats.org/officeDocument/2006/relationships/image" Target="../media/image68.png"/><Relationship Id="rId4" Type="http://schemas.openxmlformats.org/officeDocument/2006/relationships/image" Target="../media/image69.wmf"/><Relationship Id="rId5" Type="http://schemas.openxmlformats.org/officeDocument/2006/relationships/image" Target="../media/image70.wmf"/><Relationship Id="rId6" Type="http://schemas.openxmlformats.org/officeDocument/2006/relationships/image" Target="../media/image71.wmf"/><Relationship Id="rId7" Type="http://schemas.openxmlformats.org/officeDocument/2006/relationships/slideLayout" Target="../slideLayouts/slideLayout1.xml"/><Relationship Id="rId8"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3.wmf"/><Relationship Id="rId3" Type="http://schemas.openxmlformats.org/officeDocument/2006/relationships/audio" Target="../media/media74.m4a"/><Relationship Id="rId4" Type="http://schemas.microsoft.com/office/2007/relationships/media" Target="../media/media74.m4a"/><Relationship Id="rId5" Type="http://schemas.openxmlformats.org/officeDocument/2006/relationships/image" Target="../media/image75.png"/><Relationship Id="rId6" Type="http://schemas.openxmlformats.org/officeDocument/2006/relationships/slideLayout" Target="../slideLayouts/slideLayout13.xml"/><Relationship Id="rId7"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audio" Target="../media/media76.m4a"/><Relationship Id="rId2" Type="http://schemas.microsoft.com/office/2007/relationships/media" Target="../media/media76.m4a"/><Relationship Id="rId3" Type="http://schemas.openxmlformats.org/officeDocument/2006/relationships/image" Target="../media/image77.png"/><Relationship Id="rId4" Type="http://schemas.openxmlformats.org/officeDocument/2006/relationships/image" Target="../media/image78.wmf"/><Relationship Id="rId5" Type="http://schemas.openxmlformats.org/officeDocument/2006/relationships/image" Target="../media/image79.wmf"/><Relationship Id="rId6" Type="http://schemas.openxmlformats.org/officeDocument/2006/relationships/image" Target="../media/image80.wmf"/><Relationship Id="rId7" Type="http://schemas.openxmlformats.org/officeDocument/2006/relationships/slideLayout" Target="../slideLayouts/slideLayout1.xml"/><Relationship Id="rId8"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audio" Target="../media/media84.m4a"/><Relationship Id="rId5" Type="http://schemas.microsoft.com/office/2007/relationships/media" Target="../media/media84.m4a"/><Relationship Id="rId6" Type="http://schemas.openxmlformats.org/officeDocument/2006/relationships/image" Target="../media/image85.png"/><Relationship Id="rId7" Type="http://schemas.openxmlformats.org/officeDocument/2006/relationships/slideLayout" Target="../slideLayouts/slideLayout13.xml"/><Relationship Id="rId8"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audio" Target="../media/media4.m4a"/><Relationship Id="rId3" Type="http://schemas.microsoft.com/office/2007/relationships/media" Target="../media/media4.m4a"/><Relationship Id="rId4" Type="http://schemas.openxmlformats.org/officeDocument/2006/relationships/image" Target="../media/image5.png"/><Relationship Id="rId5" Type="http://schemas.openxmlformats.org/officeDocument/2006/relationships/slideLayout" Target="../slideLayouts/slideLayout13.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86.wmf"/><Relationship Id="rId2" Type="http://schemas.openxmlformats.org/officeDocument/2006/relationships/image" Target="../media/image87.png"/><Relationship Id="rId3" Type="http://schemas.openxmlformats.org/officeDocument/2006/relationships/audio" Target="../media/media88.m4a"/><Relationship Id="rId4" Type="http://schemas.microsoft.com/office/2007/relationships/media" Target="../media/media88.m4a"/><Relationship Id="rId5" Type="http://schemas.openxmlformats.org/officeDocument/2006/relationships/image" Target="../media/image89.png"/><Relationship Id="rId6" Type="http://schemas.openxmlformats.org/officeDocument/2006/relationships/audio" Target="../media/media90.m4a"/><Relationship Id="rId7" Type="http://schemas.microsoft.com/office/2007/relationships/media" Target="../media/media90.m4a"/><Relationship Id="rId8" Type="http://schemas.openxmlformats.org/officeDocument/2006/relationships/image" Target="../media/image91.png"/><Relationship Id="rId9" Type="http://schemas.openxmlformats.org/officeDocument/2006/relationships/slideLayout" Target="../slideLayouts/slideLayout13.xml"/><Relationship Id="rId10"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audio" Target="../media/media92.m4a"/><Relationship Id="rId2" Type="http://schemas.microsoft.com/office/2007/relationships/media" Target="../media/media92.m4a"/><Relationship Id="rId3" Type="http://schemas.openxmlformats.org/officeDocument/2006/relationships/image" Target="../media/image93.png"/><Relationship Id="rId4" Type="http://schemas.openxmlformats.org/officeDocument/2006/relationships/image" Target="../media/image94.wmf"/><Relationship Id="rId5" Type="http://schemas.openxmlformats.org/officeDocument/2006/relationships/image" Target="../media/image95.wmf"/><Relationship Id="rId6" Type="http://schemas.openxmlformats.org/officeDocument/2006/relationships/image" Target="../media/image96.wmf"/><Relationship Id="rId7" Type="http://schemas.openxmlformats.org/officeDocument/2006/relationships/slideLayout" Target="../slideLayouts/slideLayout1.xml"/><Relationship Id="rId8"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98.jpeg"/><Relationship Id="rId3" Type="http://schemas.openxmlformats.org/officeDocument/2006/relationships/audio" Target="../media/media99.m4a"/><Relationship Id="rId4" Type="http://schemas.microsoft.com/office/2007/relationships/media" Target="../media/media99.m4a"/><Relationship Id="rId5" Type="http://schemas.openxmlformats.org/officeDocument/2006/relationships/image" Target="../media/image100.png"/><Relationship Id="rId6" Type="http://schemas.openxmlformats.org/officeDocument/2006/relationships/audio" Target="../media/media101.m4a"/><Relationship Id="rId7" Type="http://schemas.microsoft.com/office/2007/relationships/media" Target="../media/media101.m4a"/><Relationship Id="rId8" Type="http://schemas.openxmlformats.org/officeDocument/2006/relationships/image" Target="../media/image102.png"/><Relationship Id="rId9" Type="http://schemas.openxmlformats.org/officeDocument/2006/relationships/slideLayout" Target="../slideLayouts/slideLayout13.xml"/><Relationship Id="rId10"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audio" Target="../media/media103.m4a"/><Relationship Id="rId2" Type="http://schemas.microsoft.com/office/2007/relationships/media" Target="../media/media103.m4a"/><Relationship Id="rId3" Type="http://schemas.openxmlformats.org/officeDocument/2006/relationships/image" Target="../media/image104.png"/><Relationship Id="rId4" Type="http://schemas.openxmlformats.org/officeDocument/2006/relationships/image" Target="../media/image105.wmf"/><Relationship Id="rId5" Type="http://schemas.openxmlformats.org/officeDocument/2006/relationships/image" Target="../media/image106.wmf"/><Relationship Id="rId6" Type="http://schemas.openxmlformats.org/officeDocument/2006/relationships/image" Target="../media/image107.wmf"/><Relationship Id="rId7" Type="http://schemas.openxmlformats.org/officeDocument/2006/relationships/slideLayout" Target="../slideLayouts/slideLayout1.xml"/><Relationship Id="rId8"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wmf"/><Relationship Id="rId3" Type="http://schemas.openxmlformats.org/officeDocument/2006/relationships/audio" Target="../media/media110.m4a"/><Relationship Id="rId4" Type="http://schemas.microsoft.com/office/2007/relationships/media" Target="../media/media110.m4a"/><Relationship Id="rId5" Type="http://schemas.openxmlformats.org/officeDocument/2006/relationships/image" Target="../media/image111.png"/><Relationship Id="rId6" Type="http://schemas.openxmlformats.org/officeDocument/2006/relationships/slideLayout" Target="../slideLayouts/slideLayout13.xml"/><Relationship Id="rId7"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12.jpeg"/><Relationship Id="rId2" Type="http://schemas.openxmlformats.org/officeDocument/2006/relationships/image" Target="../media/image113.jpeg"/><Relationship Id="rId3" Type="http://schemas.openxmlformats.org/officeDocument/2006/relationships/audio" Target="../media/media114.m4a"/><Relationship Id="rId4" Type="http://schemas.microsoft.com/office/2007/relationships/media" Target="../media/media114.m4a"/><Relationship Id="rId5" Type="http://schemas.openxmlformats.org/officeDocument/2006/relationships/image" Target="../media/image115.png"/><Relationship Id="rId6" Type="http://schemas.openxmlformats.org/officeDocument/2006/relationships/slideLayout" Target="../slideLayouts/slideLayout13.xml"/><Relationship Id="rId7"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16.jpeg"/><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audio" Target="../media/media119.m4a"/><Relationship Id="rId5" Type="http://schemas.microsoft.com/office/2007/relationships/media" Target="../media/media119.m4a"/><Relationship Id="rId6" Type="http://schemas.openxmlformats.org/officeDocument/2006/relationships/image" Target="../media/image120.png"/><Relationship Id="rId7" Type="http://schemas.openxmlformats.org/officeDocument/2006/relationships/slideLayout" Target="../slideLayouts/slideLayout13.xml"/><Relationship Id="rId8"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audio" Target="../media/media121.m4a"/><Relationship Id="rId2" Type="http://schemas.microsoft.com/office/2007/relationships/media" Target="../media/media121.m4a"/><Relationship Id="rId3" Type="http://schemas.openxmlformats.org/officeDocument/2006/relationships/image" Target="../media/image122.png"/><Relationship Id="rId4" Type="http://schemas.openxmlformats.org/officeDocument/2006/relationships/image" Target="../media/image123.wmf"/><Relationship Id="rId5" Type="http://schemas.openxmlformats.org/officeDocument/2006/relationships/image" Target="../media/image124.wmf"/><Relationship Id="rId6" Type="http://schemas.openxmlformats.org/officeDocument/2006/relationships/image" Target="../media/image125.wmf"/><Relationship Id="rId7" Type="http://schemas.openxmlformats.org/officeDocument/2006/relationships/slideLayout" Target="../slideLayouts/slideLayout1.xml"/><Relationship Id="rId8"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audio" Target="../media/media126.m4a"/><Relationship Id="rId2" Type="http://schemas.microsoft.com/office/2007/relationships/media" Target="../media/media126.m4a"/><Relationship Id="rId3" Type="http://schemas.openxmlformats.org/officeDocument/2006/relationships/image" Target="../media/image127.png"/><Relationship Id="rId4" Type="http://schemas.openxmlformats.org/officeDocument/2006/relationships/audio" Target="../media/media128.m4a"/><Relationship Id="rId5" Type="http://schemas.microsoft.com/office/2007/relationships/media" Target="../media/media128.m4a"/><Relationship Id="rId6" Type="http://schemas.openxmlformats.org/officeDocument/2006/relationships/image" Target="../media/image129.png"/><Relationship Id="rId7" Type="http://schemas.openxmlformats.org/officeDocument/2006/relationships/audio" Target="../media/media130.m4a"/><Relationship Id="rId8" Type="http://schemas.microsoft.com/office/2007/relationships/media" Target="../media/media130.m4a"/><Relationship Id="rId9" Type="http://schemas.openxmlformats.org/officeDocument/2006/relationships/image" Target="../media/image131.png"/><Relationship Id="rId10" Type="http://schemas.openxmlformats.org/officeDocument/2006/relationships/slideLayout" Target="../slideLayouts/slideLayout13.xml"/><Relationship Id="rId11"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32.jpeg"/><Relationship Id="rId2" Type="http://schemas.openxmlformats.org/officeDocument/2006/relationships/image" Target="../media/image133.jpeg"/><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audio" Target="../media/media136.m4a"/><Relationship Id="rId6" Type="http://schemas.microsoft.com/office/2007/relationships/media" Target="../media/media136.m4a"/><Relationship Id="rId7" Type="http://schemas.openxmlformats.org/officeDocument/2006/relationships/image" Target="../media/image137.png"/><Relationship Id="rId8" Type="http://schemas.openxmlformats.org/officeDocument/2006/relationships/slideLayout" Target="../slideLayouts/slideLayout13.xml"/><Relationship Id="rId9"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wmf"/><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wmf"/><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audio" Target="../media/media14.m4a"/><Relationship Id="rId10" Type="http://schemas.microsoft.com/office/2007/relationships/media" Target="../media/media14.m4a"/><Relationship Id="rId11" Type="http://schemas.openxmlformats.org/officeDocument/2006/relationships/image" Target="../media/image15.png"/><Relationship Id="rId12" Type="http://schemas.openxmlformats.org/officeDocument/2006/relationships/slideLayout" Target="../slideLayouts/slideLayout13.xml"/><Relationship Id="rId1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38.jpeg"/><Relationship Id="rId2" Type="http://schemas.openxmlformats.org/officeDocument/2006/relationships/image" Target="../media/image139.jpeg"/><Relationship Id="rId3" Type="http://schemas.openxmlformats.org/officeDocument/2006/relationships/audio" Target="../media/media140.m4a"/><Relationship Id="rId4" Type="http://schemas.microsoft.com/office/2007/relationships/media" Target="../media/media140.m4a"/><Relationship Id="rId5" Type="http://schemas.openxmlformats.org/officeDocument/2006/relationships/image" Target="../media/image141.png"/><Relationship Id="rId6" Type="http://schemas.openxmlformats.org/officeDocument/2006/relationships/slideLayout" Target="../slideLayouts/slideLayout13.xml"/><Relationship Id="rId7"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
</Relationships>
</file>

<file path=ppt/slides/_rels/slide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audio" Target="../media/media18.m4a"/><Relationship Id="rId4" Type="http://schemas.microsoft.com/office/2007/relationships/media" Target="../media/media18.m4a"/><Relationship Id="rId5" Type="http://schemas.openxmlformats.org/officeDocument/2006/relationships/image" Target="../media/image19.png"/><Relationship Id="rId6" Type="http://schemas.openxmlformats.org/officeDocument/2006/relationships/slideLayout" Target="../slideLayouts/slideLayout13.xml"/><Relationship Id="rId7"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audio" Target="../media/media20.m4a"/><Relationship Id="rId2" Type="http://schemas.microsoft.com/office/2007/relationships/media" Target="../media/media20.m4a"/><Relationship Id="rId3" Type="http://schemas.openxmlformats.org/officeDocument/2006/relationships/image" Target="../media/image21.png"/><Relationship Id="rId4" Type="http://schemas.openxmlformats.org/officeDocument/2006/relationships/slideLayout" Target="../slideLayouts/slideLayout13.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2.wmf"/><Relationship Id="rId2" Type="http://schemas.openxmlformats.org/officeDocument/2006/relationships/audio" Target="../media/media23.m4a"/><Relationship Id="rId3" Type="http://schemas.microsoft.com/office/2007/relationships/media" Target="../media/media23.m4a"/><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slideLayout" Target="../slideLayouts/slideLayout13.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audio" Target="../media/media26.m4a"/><Relationship Id="rId2" Type="http://schemas.microsoft.com/office/2007/relationships/media" Target="../media/media26.m4a"/><Relationship Id="rId3" Type="http://schemas.openxmlformats.org/officeDocument/2006/relationships/image" Target="../media/image27.png"/><Relationship Id="rId4" Type="http://schemas.openxmlformats.org/officeDocument/2006/relationships/image" Target="../media/image28.wmf"/><Relationship Id="rId5" Type="http://schemas.openxmlformats.org/officeDocument/2006/relationships/image" Target="../media/image29.wmf"/><Relationship Id="rId6" Type="http://schemas.openxmlformats.org/officeDocument/2006/relationships/image" Target="../media/image30.wmf"/><Relationship Id="rId7" Type="http://schemas.openxmlformats.org/officeDocument/2006/relationships/slideLayout" Target="../slideLayouts/slideLayout13.xml"/><Relationship Id="rId8"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wmf"/><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3.gif"/><Relationship Id="rId2" Type="http://schemas.openxmlformats.org/officeDocument/2006/relationships/image" Target="../media/image34.gif"/><Relationship Id="rId3" Type="http://schemas.openxmlformats.org/officeDocument/2006/relationships/image" Target="../media/image35.gif"/><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audio" Target="../media/media38.m4a"/><Relationship Id="rId7" Type="http://schemas.microsoft.com/office/2007/relationships/media" Target="../media/media38.m4a"/><Relationship Id="rId8" Type="http://schemas.openxmlformats.org/officeDocument/2006/relationships/image" Target="../media/image39.png"/><Relationship Id="rId9" Type="http://schemas.openxmlformats.org/officeDocument/2006/relationships/slideLayout" Target="../slideLayouts/slideLayout29.xml"/><Relationship Id="rId10"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Text Box 2"/>
          <p:cNvSpPr/>
          <p:nvPr/>
        </p:nvSpPr>
        <p:spPr>
          <a:xfrm>
            <a:off x="611280" y="2637000"/>
            <a:ext cx="8208000" cy="120888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1281"/>
              </a:spcAft>
              <a:buNone/>
            </a:pPr>
            <a:r>
              <a:rPr b="1" lang="de-CH" sz="3200" spc="-1" strike="noStrike">
                <a:solidFill>
                  <a:srgbClr val="ff0000"/>
                </a:solidFill>
                <a:latin typeface="Arial"/>
                <a:ea typeface="DejaVu Sans"/>
              </a:rPr>
              <a:t>Unit 6-4</a:t>
            </a:r>
            <a:endParaRPr b="0" lang="en-US" sz="3200" spc="-1" strike="noStrike">
              <a:latin typeface="Arial"/>
            </a:endParaRPr>
          </a:p>
          <a:p>
            <a:pPr>
              <a:lnSpc>
                <a:spcPct val="110000"/>
              </a:lnSpc>
              <a:spcAft>
                <a:spcPts val="1120"/>
              </a:spcAft>
              <a:buNone/>
            </a:pPr>
            <a:r>
              <a:rPr b="1" lang="de-CH" sz="2800" spc="-1" strike="noStrike">
                <a:solidFill>
                  <a:srgbClr val="ff0000"/>
                </a:solidFill>
                <a:latin typeface="Arial"/>
                <a:ea typeface="DejaVu Sans"/>
              </a:rPr>
              <a:t>diamond-based composites</a:t>
            </a:r>
            <a:endParaRPr b="0" lang="en-US" sz="2800" spc="-1" strike="noStrike">
              <a:latin typeface="Arial"/>
            </a:endParaRPr>
          </a:p>
        </p:txBody>
      </p:sp>
      <p:sp>
        <p:nvSpPr>
          <p:cNvPr id="121" name="Text Box 4"/>
          <p:cNvSpPr/>
          <p:nvPr/>
        </p:nvSpPr>
        <p:spPr>
          <a:xfrm>
            <a:off x="612720" y="1628640"/>
            <a:ext cx="4755240" cy="455400"/>
          </a:xfrm>
          <a:prstGeom prst="rect">
            <a:avLst/>
          </a:prstGeom>
          <a:solidFill>
            <a:schemeClr val="bg1"/>
          </a:solidFill>
          <a:ln w="9525">
            <a:noFill/>
          </a:ln>
        </p:spPr>
        <p:style>
          <a:lnRef idx="0"/>
          <a:fillRef idx="0"/>
          <a:effectRef idx="0"/>
          <a:fontRef idx="minor"/>
        </p:style>
        <p:txBody>
          <a:bodyPr wrap="none" lIns="90000" rIns="90000" tIns="45000" bIns="45000" anchor="t">
            <a:spAutoFit/>
          </a:bodyPr>
          <a:p>
            <a:pPr>
              <a:lnSpc>
                <a:spcPct val="100000"/>
              </a:lnSpc>
              <a:buNone/>
            </a:pPr>
            <a:r>
              <a:rPr b="1" lang="de-CH" sz="2400" spc="-1" strike="noStrike">
                <a:solidFill>
                  <a:srgbClr val="000000"/>
                </a:solidFill>
                <a:latin typeface="Arial"/>
                <a:ea typeface="DejaVu Sans"/>
              </a:rPr>
              <a:t>Thermal management materials</a:t>
            </a:r>
            <a:endParaRPr b="0" lang="en-US" sz="2400" spc="-1" strike="noStrike">
              <a:latin typeface="Arial"/>
            </a:endParaRPr>
          </a:p>
        </p:txBody>
      </p:sp>
      <p:pic>
        <p:nvPicPr>
          <p:cNvPr id="122" name="" descr="">
            <a:hlinkClick r:id="" action="ppaction://media"/>
          </p:cNvPr>
          <p:cNvPicPr/>
          <p:nvPr>
            <a:audioFile r:link="rId1"/>
            <p:extLst>
              <p:ext uri="{DAA4B4D4-6D71-4841-9C94-3DE7FCFB9230}">
                <p14:media r:embed="rId2"/>
              </p:ext>
            </p:extLst>
          </p:nvPr>
        </p:nvPicPr>
        <p:blipFill>
          <a:blip r:embed="rId3"/>
          <a:stretch>
            <a:fillRect/>
          </a:stretch>
        </p:blipFill>
        <p:spPr>
          <a:xfrm>
            <a:off x="8458200" y="60562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22"/>
                    </p:tgtEl>
                  </p:cond>
                </p:stCondLst>
                <p:childTnLst>
                  <p:par>
                    <p:cTn id="3" fill="hold">
                      <p:stCondLst>
                        <p:cond delay="0" evt="onClick">
                          <p:tgtEl>
                            <p:spTgt spid="122"/>
                          </p:tgtEl>
                        </p:cond>
                      </p:stCondLst>
                      <p:childTnLst>
                        <p:par>
                          <p:cTn id="4" fill="hold">
                            <p:stCondLst>
                              <p:cond delay="0"/>
                            </p:stCondLst>
                            <p:childTnLst>
                              <p:par>
                                <p:cTn id="5" nodeType="clickEffect" fill="hold" presetClass="mediacall">
                                  <p:stCondLst>
                                    <p:cond delay="0"/>
                                  </p:stCondLst>
                                  <p:childTnLst>
                                    <p:cmd type="call" cmd="playFrom(0.0)">
                                      <p:cBhvr>
                                        <p:cTn id="6" dur="9128" fill="hold"/>
                                        <p:tgtEl>
                                          <p:spTgt spid="12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22"/>
                </p:tgtEl>
              </p:cMediaNode>
            </p:audio>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8" name="" descr=""/>
          <p:cNvPicPr/>
          <p:nvPr/>
        </p:nvPicPr>
        <p:blipFill>
          <a:blip r:embed="rId1"/>
          <a:stretch/>
        </p:blipFill>
        <p:spPr>
          <a:xfrm>
            <a:off x="360" y="1981080"/>
            <a:ext cx="6869880" cy="4622040"/>
          </a:xfrm>
          <a:prstGeom prst="rect">
            <a:avLst/>
          </a:prstGeom>
          <a:ln w="0">
            <a:noFill/>
          </a:ln>
        </p:spPr>
      </p:pic>
      <p:sp>
        <p:nvSpPr>
          <p:cNvPr id="369" name="Rectangle 17"/>
          <p:cNvSpPr/>
          <p:nvPr/>
        </p:nvSpPr>
        <p:spPr>
          <a:xfrm>
            <a:off x="395280" y="476280"/>
            <a:ext cx="8208000" cy="139644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000000"/>
                </a:solidFill>
                <a:latin typeface="Arial"/>
                <a:ea typeface="DejaVu Sans"/>
              </a:rPr>
              <a:t>Thermal Conductivity Prediction of Al-diamond-MMCs </a:t>
            </a:r>
            <a:endParaRPr b="0" lang="en-US" sz="2400" spc="-1" strike="noStrike">
              <a:latin typeface="Arial"/>
            </a:endParaRPr>
          </a:p>
          <a:p>
            <a:pPr algn="ctr">
              <a:lnSpc>
                <a:spcPct val="120000"/>
              </a:lnSpc>
              <a:buNone/>
            </a:pPr>
            <a:r>
              <a:rPr b="1" lang="de-DE" sz="2400" spc="-1" strike="noStrike">
                <a:solidFill>
                  <a:srgbClr val="000000"/>
                </a:solidFill>
                <a:latin typeface="Arial"/>
                <a:ea typeface="DejaVu Sans"/>
              </a:rPr>
              <a:t>using the Hasselman - Johnson Equation</a:t>
            </a:r>
            <a:endParaRPr b="0" lang="en-US" sz="2400" spc="-1" strike="noStrike">
              <a:latin typeface="Arial"/>
            </a:endParaRPr>
          </a:p>
          <a:p>
            <a:pPr algn="ctr">
              <a:lnSpc>
                <a:spcPct val="120000"/>
              </a:lnSpc>
              <a:spcBef>
                <a:spcPts val="499"/>
              </a:spcBef>
              <a:buNone/>
            </a:pPr>
            <a:r>
              <a:rPr b="1" i="1" lang="de-CH" sz="2000" spc="-1" strike="noStrike">
                <a:solidFill>
                  <a:srgbClr val="cc3300"/>
                </a:solidFill>
                <a:latin typeface="Arial"/>
                <a:ea typeface="DejaVu Sans"/>
              </a:rPr>
              <a:t>effect of matrix (thermal conductivity)</a:t>
            </a:r>
            <a:endParaRPr b="0" lang="en-US" sz="2000" spc="-1" strike="noStrike">
              <a:latin typeface="Arial"/>
            </a:endParaRPr>
          </a:p>
        </p:txBody>
      </p:sp>
      <p:sp>
        <p:nvSpPr>
          <p:cNvPr id="370" name="Text Box 18"/>
          <p:cNvSpPr/>
          <p:nvPr/>
        </p:nvSpPr>
        <p:spPr>
          <a:xfrm>
            <a:off x="7233480" y="6381720"/>
            <a:ext cx="17463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400" spc="-1" strike="noStrike">
                <a:solidFill>
                  <a:srgbClr val="000000"/>
                </a:solidFill>
                <a:latin typeface="Arial"/>
                <a:ea typeface="DejaVu Sans"/>
              </a:rPr>
              <a:t>courtesy S.Kleiner</a:t>
            </a:r>
            <a:endParaRPr b="0" lang="en-US" sz="1400" spc="-1" strike="noStrike">
              <a:latin typeface="Arial"/>
            </a:endParaRPr>
          </a:p>
        </p:txBody>
      </p:sp>
      <p:sp>
        <p:nvSpPr>
          <p:cNvPr id="371" name="Rectangle 8"/>
          <p:cNvSpPr/>
          <p:nvPr/>
        </p:nvSpPr>
        <p:spPr>
          <a:xfrm>
            <a:off x="6637320" y="2492280"/>
            <a:ext cx="2505600" cy="298152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spcAft>
                <a:spcPts val="799"/>
              </a:spcAft>
              <a:buNone/>
            </a:pPr>
            <a:r>
              <a:rPr b="1" lang="de-CH" sz="1600" spc="-1" strike="noStrike">
                <a:solidFill>
                  <a:srgbClr val="000000"/>
                </a:solidFill>
                <a:latin typeface="Arial"/>
                <a:ea typeface="DejaVu Sans"/>
              </a:rPr>
              <a:t>Assumptions: </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baseline="-25000">
                <a:solidFill>
                  <a:srgbClr val="000000"/>
                </a:solidFill>
                <a:latin typeface="Arial"/>
                <a:ea typeface="DejaVu Sans"/>
              </a:rPr>
              <a:t>Co</a:t>
            </a:r>
            <a:r>
              <a:rPr b="1" lang="de-CH" sz="1600" spc="-1" strike="noStrike">
                <a:solidFill>
                  <a:srgbClr val="000000"/>
                </a:solidFill>
                <a:latin typeface="Arial"/>
                <a:ea typeface="DejaVu Sans"/>
              </a:rPr>
              <a:t> = 69 W/mK</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baseline="-25000">
                <a:solidFill>
                  <a:srgbClr val="000000"/>
                </a:solidFill>
                <a:latin typeface="Arial"/>
                <a:ea typeface="DejaVu Sans"/>
              </a:rPr>
              <a:t>Al </a:t>
            </a:r>
            <a:r>
              <a:rPr b="1" lang="de-CH" sz="1600" spc="-1" strike="noStrike">
                <a:solidFill>
                  <a:srgbClr val="000000"/>
                </a:solidFill>
                <a:latin typeface="Arial"/>
                <a:ea typeface="DejaVu Sans"/>
              </a:rPr>
              <a:t>= 237 W/mK </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baseline="-25000">
                <a:solidFill>
                  <a:srgbClr val="000000"/>
                </a:solidFill>
                <a:latin typeface="Arial"/>
                <a:ea typeface="DejaVu Sans"/>
              </a:rPr>
              <a:t>Cu </a:t>
            </a:r>
            <a:r>
              <a:rPr b="1" lang="de-CH" sz="1600" spc="-1" strike="noStrike">
                <a:solidFill>
                  <a:srgbClr val="000000"/>
                </a:solidFill>
                <a:latin typeface="Arial"/>
                <a:ea typeface="DejaVu Sans"/>
              </a:rPr>
              <a:t>= 400 W/mK</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baseline="-25000">
                <a:solidFill>
                  <a:srgbClr val="000000"/>
                </a:solidFill>
                <a:latin typeface="Arial"/>
                <a:ea typeface="DejaVu Sans"/>
              </a:rPr>
              <a:t>Ag </a:t>
            </a:r>
            <a:r>
              <a:rPr b="1" lang="de-CH" sz="1600" spc="-1" strike="noStrike">
                <a:solidFill>
                  <a:srgbClr val="000000"/>
                </a:solidFill>
                <a:latin typeface="Arial"/>
                <a:ea typeface="DejaVu Sans"/>
              </a:rPr>
              <a:t>= 430 W/mK</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a:solidFill>
                  <a:srgbClr val="000000"/>
                </a:solidFill>
                <a:latin typeface="Arial"/>
                <a:ea typeface="DejaVu Sans"/>
              </a:rPr>
              <a:t> </a:t>
            </a:r>
            <a:r>
              <a:rPr b="1" lang="de-CH" sz="1600" spc="-1" strike="noStrike" baseline="-25000">
                <a:solidFill>
                  <a:srgbClr val="000000"/>
                </a:solidFill>
                <a:latin typeface="Arial"/>
                <a:ea typeface="DejaVu Sans"/>
              </a:rPr>
              <a:t>Diamond</a:t>
            </a:r>
            <a:r>
              <a:rPr b="1" lang="de-CH" sz="1600" spc="-1" strike="noStrike">
                <a:solidFill>
                  <a:srgbClr val="000000"/>
                </a:solidFill>
                <a:latin typeface="Arial"/>
                <a:ea typeface="DejaVu Sans"/>
              </a:rPr>
              <a:t> = 1800 W/mK</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Arial"/>
                <a:ea typeface="DejaVu Sans"/>
              </a:rPr>
              <a:t>d </a:t>
            </a:r>
            <a:r>
              <a:rPr b="1" lang="de-CH" sz="1600" spc="-1" strike="noStrike" baseline="-25000">
                <a:solidFill>
                  <a:srgbClr val="000000"/>
                </a:solidFill>
                <a:latin typeface="Arial"/>
                <a:ea typeface="DejaVu Sans"/>
              </a:rPr>
              <a:t>Diamond</a:t>
            </a:r>
            <a:r>
              <a:rPr b="1" lang="de-CH" sz="1600" spc="-1" strike="noStrike">
                <a:solidFill>
                  <a:srgbClr val="000000"/>
                </a:solidFill>
                <a:latin typeface="Arial"/>
                <a:ea typeface="DejaVu Sans"/>
              </a:rPr>
              <a:t> = 150 </a:t>
            </a:r>
            <a:r>
              <a:rPr b="1" lang="de-CH" sz="1600" spc="-1" strike="noStrike">
                <a:solidFill>
                  <a:srgbClr val="000000"/>
                </a:solidFill>
                <a:latin typeface="Symbol"/>
                <a:ea typeface="DejaVu Sans"/>
              </a:rPr>
              <a:t>m</a:t>
            </a:r>
            <a:r>
              <a:rPr b="1" lang="de-CH" sz="1600" spc="-1" strike="noStrike">
                <a:solidFill>
                  <a:srgbClr val="000000"/>
                </a:solidFill>
                <a:latin typeface="Arial"/>
                <a:ea typeface="DejaVu Sans"/>
              </a:rPr>
              <a:t>m</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Arial"/>
                <a:ea typeface="DejaVu Sans"/>
              </a:rPr>
              <a:t>V</a:t>
            </a:r>
            <a:r>
              <a:rPr b="1" lang="de-CH" sz="1600" spc="-1" strike="noStrike" baseline="-25000">
                <a:solidFill>
                  <a:srgbClr val="000000"/>
                </a:solidFill>
                <a:latin typeface="Arial"/>
                <a:ea typeface="DejaVu Sans"/>
              </a:rPr>
              <a:t>d</a:t>
            </a:r>
            <a:r>
              <a:rPr b="1" lang="de-CH" sz="1600" spc="-1" strike="noStrike">
                <a:solidFill>
                  <a:srgbClr val="000000"/>
                </a:solidFill>
                <a:latin typeface="Arial"/>
                <a:ea typeface="DejaVu Sans"/>
              </a:rPr>
              <a:t> = 60%</a:t>
            </a:r>
            <a:endParaRPr b="0" lang="en-US" sz="1600" spc="-1" strike="noStrike">
              <a:latin typeface="Arial"/>
            </a:endParaRPr>
          </a:p>
        </p:txBody>
      </p:sp>
      <p:sp>
        <p:nvSpPr>
          <p:cNvPr id="372" name="Rectangle 22"/>
          <p:cNvSpPr/>
          <p:nvPr/>
        </p:nvSpPr>
        <p:spPr>
          <a:xfrm>
            <a:off x="6659640" y="4365720"/>
            <a:ext cx="2232360" cy="1149840"/>
          </a:xfrm>
          <a:prstGeom prst="rect">
            <a:avLst/>
          </a:prstGeom>
          <a:noFill/>
          <a:ln w="25400">
            <a:solidFill>
              <a:srgbClr val="ff0000"/>
            </a:solidFill>
            <a:miter/>
          </a:ln>
        </p:spPr>
        <p:style>
          <a:lnRef idx="0"/>
          <a:fillRef idx="0"/>
          <a:effectRef idx="0"/>
          <a:fontRef idx="minor"/>
        </p:style>
      </p:sp>
      <p:sp>
        <p:nvSpPr>
          <p:cNvPr id="373" name="Textfeld 7"/>
          <p:cNvSpPr/>
          <p:nvPr/>
        </p:nvSpPr>
        <p:spPr>
          <a:xfrm>
            <a:off x="1413000" y="3068640"/>
            <a:ext cx="1549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CH" sz="1800" spc="-1" strike="noStrike">
                <a:solidFill>
                  <a:srgbClr val="f8a6a6"/>
                </a:solidFill>
                <a:latin typeface="Arial"/>
                <a:ea typeface="DejaVu Sans"/>
              </a:rPr>
              <a:t>Ideal material</a:t>
            </a:r>
            <a:endParaRPr b="0" lang="en-US" sz="1800" spc="-1" strike="noStrike">
              <a:latin typeface="Arial"/>
            </a:endParaRPr>
          </a:p>
        </p:txBody>
      </p:sp>
      <p:sp>
        <p:nvSpPr>
          <p:cNvPr id="374" name="Rechteck 8"/>
          <p:cNvSpPr/>
          <p:nvPr/>
        </p:nvSpPr>
        <p:spPr>
          <a:xfrm>
            <a:off x="1382760" y="2421000"/>
            <a:ext cx="4916880" cy="1654560"/>
          </a:xfrm>
          <a:prstGeom prst="rect">
            <a:avLst/>
          </a:prstGeom>
          <a:noFill/>
          <a:ln>
            <a:solidFill>
              <a:srgbClr val="f8a6a6"/>
            </a:solidFill>
            <a:round/>
          </a:ln>
        </p:spPr>
        <p:style>
          <a:lnRef idx="2">
            <a:schemeClr val="accent1">
              <a:shade val="50000"/>
            </a:schemeClr>
          </a:lnRef>
          <a:fillRef idx="1">
            <a:schemeClr val="accent1"/>
          </a:fillRef>
          <a:effectRef idx="0">
            <a:schemeClr val="accent1"/>
          </a:effectRef>
          <a:fontRef idx="minor"/>
        </p:style>
      </p:sp>
      <p:pic>
        <p:nvPicPr>
          <p:cNvPr id="375" name="" descr="">
            <a:hlinkClick r:id="" action="ppaction://media"/>
          </p:cNvPr>
          <p:cNvPicPr/>
          <p:nvPr>
            <a:audioFile r:link="rId2"/>
            <p:extLst>
              <p:ext uri="{DAA4B4D4-6D71-4841-9C94-3DE7FCFB9230}">
                <p14:media r:embed="rId3"/>
              </p:ext>
            </p:extLst>
          </p:nvPr>
        </p:nvPicPr>
        <p:blipFill>
          <a:blip r:embed="rId4"/>
          <a:stretch>
            <a:fillRect/>
          </a:stretch>
        </p:blipFill>
        <p:spPr>
          <a:xfrm>
            <a:off x="4267080" y="3124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171" dur="indefinite" restart="never" nodeType="tmRoot">
          <p:childTnLst>
            <p:seq>
              <p:cTn id="172" restart="whenNotActive" nodeType="interactiveSeq" fill="hold">
                <p:stCondLst>
                  <p:cond delay="0" evt="onClick">
                    <p:tgtEl>
                      <p:spTgt spid="375"/>
                    </p:tgtEl>
                  </p:cond>
                </p:stCondLst>
                <p:childTnLst>
                  <p:par>
                    <p:cTn id="173" fill="hold">
                      <p:stCondLst>
                        <p:cond delay="0" evt="onClick">
                          <p:tgtEl>
                            <p:spTgt spid="375"/>
                          </p:tgtEl>
                        </p:cond>
                      </p:stCondLst>
                      <p:childTnLst>
                        <p:par>
                          <p:cTn id="174" fill="hold">
                            <p:stCondLst>
                              <p:cond delay="0"/>
                            </p:stCondLst>
                            <p:childTnLst>
                              <p:par>
                                <p:cTn id="175" nodeType="clickEffect" fill="hold" presetClass="mediacall">
                                  <p:stCondLst>
                                    <p:cond delay="0"/>
                                  </p:stCondLst>
                                  <p:childTnLst>
                                    <p:cmd type="call" cmd="playFrom(0.0)">
                                      <p:cBhvr>
                                        <p:cTn id="176" dur="75096" fill="hold"/>
                                        <p:tgtEl>
                                          <p:spTgt spid="3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75"/>
                </p:tgtEl>
              </p:cMediaNode>
            </p:audio>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6" name="" descr=""/>
          <p:cNvPicPr/>
          <p:nvPr/>
        </p:nvPicPr>
        <p:blipFill>
          <a:blip r:embed="rId1"/>
          <a:srcRect l="0" t="10447" r="0" b="0"/>
          <a:stretch/>
        </p:blipFill>
        <p:spPr>
          <a:xfrm>
            <a:off x="203040" y="1257480"/>
            <a:ext cx="8927280" cy="5371560"/>
          </a:xfrm>
          <a:prstGeom prst="rect">
            <a:avLst/>
          </a:prstGeom>
          <a:ln w="0">
            <a:noFill/>
          </a:ln>
        </p:spPr>
      </p:pic>
      <p:sp>
        <p:nvSpPr>
          <p:cNvPr id="377" name="Rectangle 2"/>
          <p:cNvSpPr/>
          <p:nvPr/>
        </p:nvSpPr>
        <p:spPr>
          <a:xfrm>
            <a:off x="755640" y="306360"/>
            <a:ext cx="7560360" cy="52848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cc0000"/>
                </a:solidFill>
                <a:latin typeface="Arial"/>
                <a:ea typeface="DejaVu Sans"/>
              </a:rPr>
              <a:t>Thermal Conductivity of Al/SiC – effect of h and a</a:t>
            </a:r>
            <a:endParaRPr b="0" lang="en-US" sz="2400" spc="-1" strike="noStrike">
              <a:latin typeface="Arial"/>
            </a:endParaRPr>
          </a:p>
        </p:txBody>
      </p:sp>
      <p:sp>
        <p:nvSpPr>
          <p:cNvPr id="378" name="Oval 4"/>
          <p:cNvSpPr/>
          <p:nvPr/>
        </p:nvSpPr>
        <p:spPr>
          <a:xfrm>
            <a:off x="5419800" y="1989000"/>
            <a:ext cx="141840" cy="143280"/>
          </a:xfrm>
          <a:prstGeom prst="ellipse">
            <a:avLst/>
          </a:prstGeom>
          <a:solidFill>
            <a:srgbClr val="ff0000"/>
          </a:solidFill>
          <a:ln w="9525">
            <a:solidFill>
              <a:srgbClr val="000000"/>
            </a:solidFill>
            <a:round/>
          </a:ln>
        </p:spPr>
        <p:style>
          <a:lnRef idx="0"/>
          <a:fillRef idx="0"/>
          <a:effectRef idx="0"/>
          <a:fontRef idx="minor"/>
        </p:style>
      </p:sp>
      <p:sp>
        <p:nvSpPr>
          <p:cNvPr id="379" name="Oval 5"/>
          <p:cNvSpPr/>
          <p:nvPr/>
        </p:nvSpPr>
        <p:spPr>
          <a:xfrm>
            <a:off x="5856120" y="2597040"/>
            <a:ext cx="141840" cy="143280"/>
          </a:xfrm>
          <a:prstGeom prst="ellipse">
            <a:avLst/>
          </a:prstGeom>
          <a:solidFill>
            <a:srgbClr val="3333cc"/>
          </a:solidFill>
          <a:ln w="9525">
            <a:solidFill>
              <a:srgbClr val="000000"/>
            </a:solidFill>
            <a:round/>
          </a:ln>
        </p:spPr>
        <p:style>
          <a:lnRef idx="0"/>
          <a:fillRef idx="0"/>
          <a:effectRef idx="0"/>
          <a:fontRef idx="minor"/>
        </p:style>
      </p:sp>
      <p:sp>
        <p:nvSpPr>
          <p:cNvPr id="380" name="Rectangle 6"/>
          <p:cNvSpPr/>
          <p:nvPr/>
        </p:nvSpPr>
        <p:spPr>
          <a:xfrm>
            <a:off x="5364000" y="1343160"/>
            <a:ext cx="686160" cy="4504320"/>
          </a:xfrm>
          <a:prstGeom prst="rect">
            <a:avLst/>
          </a:prstGeom>
          <a:gradFill rotWithShape="0">
            <a:gsLst>
              <a:gs pos="0">
                <a:srgbClr val="566769">
                  <a:alpha val="60000"/>
                </a:srgbClr>
              </a:gs>
              <a:gs pos="50000">
                <a:srgbClr val="bbe0e3">
                  <a:alpha val="0"/>
                </a:srgbClr>
              </a:gs>
              <a:gs pos="100000">
                <a:srgbClr val="566769">
                  <a:alpha val="60000"/>
                </a:srgbClr>
              </a:gs>
            </a:gsLst>
            <a:lin ang="0"/>
          </a:gradFill>
          <a:ln w="9525">
            <a:noFill/>
          </a:ln>
        </p:spPr>
        <p:style>
          <a:lnRef idx="0"/>
          <a:fillRef idx="0"/>
          <a:effectRef idx="0"/>
          <a:fontRef idx="minor"/>
        </p:style>
      </p:sp>
      <p:sp>
        <p:nvSpPr>
          <p:cNvPr id="381" name="Text Box 8"/>
          <p:cNvSpPr/>
          <p:nvPr/>
        </p:nvSpPr>
        <p:spPr>
          <a:xfrm>
            <a:off x="6371640" y="5300640"/>
            <a:ext cx="1834920" cy="357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 300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SiC</a:t>
            </a:r>
            <a:endParaRPr b="0" lang="en-US" sz="1200" spc="-1" strike="noStrike">
              <a:latin typeface="Arial"/>
            </a:endParaRPr>
          </a:p>
        </p:txBody>
      </p:sp>
      <p:sp>
        <p:nvSpPr>
          <p:cNvPr id="382" name="Text Box 9"/>
          <p:cNvSpPr/>
          <p:nvPr/>
        </p:nvSpPr>
        <p:spPr>
          <a:xfrm>
            <a:off x="1421280" y="1484280"/>
            <a:ext cx="394632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DE" sz="1800" spc="-1" strike="noStrike">
                <a:solidFill>
                  <a:srgbClr val="000000"/>
                </a:solidFill>
                <a:latin typeface="Arial"/>
                <a:ea typeface="DejaVu Sans"/>
              </a:rPr>
              <a:t>h</a:t>
            </a:r>
            <a:r>
              <a:rPr b="1" lang="de-DE" sz="1800" spc="-1" strike="noStrike" baseline="-25000">
                <a:solidFill>
                  <a:srgbClr val="000000"/>
                </a:solidFill>
                <a:latin typeface="Arial"/>
                <a:ea typeface="DejaVu Sans"/>
              </a:rPr>
              <a:t>Al/SiC (Experimental)</a:t>
            </a:r>
            <a:r>
              <a:rPr b="1" lang="de-DE" sz="1800" spc="-1" strike="noStrike">
                <a:solidFill>
                  <a:srgbClr val="000000"/>
                </a:solidFill>
                <a:latin typeface="Arial"/>
                <a:ea typeface="DejaVu Sans"/>
              </a:rPr>
              <a:t> = </a:t>
            </a:r>
            <a:r>
              <a:rPr b="1" lang="de-DE" sz="1800" spc="-1" strike="noStrike">
                <a:solidFill>
                  <a:srgbClr val="ff0000"/>
                </a:solidFill>
                <a:latin typeface="Arial"/>
                <a:ea typeface="DejaVu Sans"/>
              </a:rPr>
              <a:t>8</a:t>
            </a:r>
            <a:r>
              <a:rPr b="1" lang="en-US" sz="1800" spc="-1" strike="noStrike">
                <a:solidFill>
                  <a:srgbClr val="ff0000"/>
                </a:solidFill>
                <a:latin typeface="Arial"/>
                <a:ea typeface="DejaVu Sans"/>
              </a:rPr>
              <a:t>·</a:t>
            </a:r>
            <a:r>
              <a:rPr b="1" lang="de-DE" sz="1800" spc="-1" strike="noStrike">
                <a:solidFill>
                  <a:srgbClr val="ff0000"/>
                </a:solidFill>
                <a:latin typeface="Arial"/>
                <a:ea typeface="DejaVu Sans"/>
              </a:rPr>
              <a:t>10</a:t>
            </a:r>
            <a:r>
              <a:rPr b="1" lang="de-DE" sz="1800" spc="-1" strike="noStrike" baseline="30000">
                <a:solidFill>
                  <a:srgbClr val="ff0000"/>
                </a:solidFill>
                <a:latin typeface="Arial"/>
                <a:ea typeface="DejaVu Sans"/>
              </a:rPr>
              <a:t>7</a:t>
            </a:r>
            <a:r>
              <a:rPr b="1" lang="de-DE" sz="1800" spc="-1" strike="noStrike" baseline="30000">
                <a:solidFill>
                  <a:srgbClr val="000000"/>
                </a:solidFill>
                <a:latin typeface="Arial"/>
                <a:ea typeface="DejaVu Sans"/>
              </a:rPr>
              <a:t> </a:t>
            </a:r>
            <a:r>
              <a:rPr b="1" lang="de-DE" sz="1800" spc="-1" strike="noStrike">
                <a:solidFill>
                  <a:srgbClr val="000000"/>
                </a:solidFill>
                <a:latin typeface="Arial"/>
                <a:ea typeface="DejaVu Sans"/>
              </a:rPr>
              <a:t>-1</a:t>
            </a:r>
            <a:r>
              <a:rPr b="1" lang="en-US" sz="1800" spc="-1" strike="noStrike">
                <a:solidFill>
                  <a:srgbClr val="000000"/>
                </a:solidFill>
                <a:latin typeface="Arial"/>
                <a:ea typeface="DejaVu Sans"/>
              </a:rPr>
              <a:t>·</a:t>
            </a:r>
            <a:r>
              <a:rPr b="1" lang="de-DE" sz="1800" spc="-1" strike="noStrike">
                <a:solidFill>
                  <a:srgbClr val="000000"/>
                </a:solidFill>
                <a:latin typeface="Arial"/>
                <a:ea typeface="DejaVu Sans"/>
              </a:rPr>
              <a:t>10</a:t>
            </a:r>
            <a:r>
              <a:rPr b="1" lang="de-DE" sz="1800" spc="-1" strike="noStrike" baseline="30000">
                <a:solidFill>
                  <a:srgbClr val="000000"/>
                </a:solidFill>
                <a:latin typeface="Arial"/>
                <a:ea typeface="DejaVu Sans"/>
              </a:rPr>
              <a:t>8</a:t>
            </a:r>
            <a:r>
              <a:rPr b="1" lang="de-DE" sz="1800" spc="-1" strike="noStrike">
                <a:solidFill>
                  <a:srgbClr val="000000"/>
                </a:solidFill>
                <a:latin typeface="Arial"/>
                <a:ea typeface="DejaVu Sans"/>
              </a:rPr>
              <a:t> W/m</a:t>
            </a:r>
            <a:r>
              <a:rPr b="1" lang="de-DE" sz="1800" spc="-1" strike="noStrike" baseline="30000">
                <a:solidFill>
                  <a:srgbClr val="000000"/>
                </a:solidFill>
                <a:latin typeface="Arial"/>
                <a:ea typeface="DejaVu Sans"/>
              </a:rPr>
              <a:t>2</a:t>
            </a:r>
            <a:r>
              <a:rPr b="1" lang="de-DE" sz="1800" spc="-1" strike="noStrike">
                <a:solidFill>
                  <a:srgbClr val="000000"/>
                </a:solidFill>
                <a:latin typeface="Arial"/>
                <a:ea typeface="DejaVu Sans"/>
              </a:rPr>
              <a:t>K </a:t>
            </a:r>
            <a:endParaRPr b="0" lang="en-US" sz="1800" spc="-1" strike="noStrike">
              <a:latin typeface="Arial"/>
            </a:endParaRPr>
          </a:p>
        </p:txBody>
      </p:sp>
      <p:sp>
        <p:nvSpPr>
          <p:cNvPr id="383" name="Ellipse 1"/>
          <p:cNvSpPr/>
          <p:nvPr/>
        </p:nvSpPr>
        <p:spPr>
          <a:xfrm>
            <a:off x="3178080" y="1397160"/>
            <a:ext cx="2240640" cy="54360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pic>
        <p:nvPicPr>
          <p:cNvPr id="384" name="" descr="">
            <a:hlinkClick r:id="" action="ppaction://media"/>
          </p:cNvPr>
          <p:cNvPicPr/>
          <p:nvPr>
            <a:audioFile r:link="rId2"/>
            <p:extLst>
              <p:ext uri="{DAA4B4D4-6D71-4841-9C94-3DE7FCFB9230}">
                <p14:media r:embed="rId3"/>
              </p:ext>
            </p:extLst>
          </p:nvPr>
        </p:nvPicPr>
        <p:blipFill>
          <a:blip r:embed="rId4"/>
          <a:stretch>
            <a:fillRect/>
          </a:stretch>
        </p:blipFill>
        <p:spPr>
          <a:xfrm>
            <a:off x="8479080" y="5248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177" dur="indefinite" restart="never" nodeType="tmRoot">
          <p:childTnLst>
            <p:seq>
              <p:cTn id="178" restart="whenNotActive" nodeType="interactiveSeq" fill="hold">
                <p:stCondLst>
                  <p:cond delay="0" evt="onClick">
                    <p:tgtEl>
                      <p:spTgt spid="384"/>
                    </p:tgtEl>
                  </p:cond>
                </p:stCondLst>
                <p:childTnLst>
                  <p:par>
                    <p:cTn id="179" fill="hold">
                      <p:stCondLst>
                        <p:cond delay="0" evt="onClick">
                          <p:tgtEl>
                            <p:spTgt spid="384"/>
                          </p:tgtEl>
                        </p:cond>
                      </p:stCondLst>
                      <p:childTnLst>
                        <p:par>
                          <p:cTn id="180" fill="hold">
                            <p:stCondLst>
                              <p:cond delay="0"/>
                            </p:stCondLst>
                            <p:childTnLst>
                              <p:par>
                                <p:cTn id="181" nodeType="clickEffect" fill="hold" presetClass="mediacall">
                                  <p:stCondLst>
                                    <p:cond delay="0"/>
                                  </p:stCondLst>
                                  <p:childTnLst>
                                    <p:cmd type="call" cmd="playFrom(0.0)">
                                      <p:cBhvr>
                                        <p:cTn id="182" dur="45295" fill="hold"/>
                                        <p:tgtEl>
                                          <p:spTgt spid="3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84"/>
                </p:tgtEl>
              </p:cMediaNode>
            </p:audio>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Text Box 3"/>
          <p:cNvSpPr/>
          <p:nvPr/>
        </p:nvSpPr>
        <p:spPr>
          <a:xfrm>
            <a:off x="1692360" y="1413000"/>
            <a:ext cx="156348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9900"/>
                </a:solidFill>
                <a:latin typeface="Arial"/>
                <a:ea typeface="DejaVu Sans"/>
              </a:rPr>
              <a:t>Cu/diamond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9900"/>
                </a:solidFill>
                <a:latin typeface="Symbol"/>
                <a:ea typeface="DejaVu Sans"/>
              </a:rPr>
              <a:t></a:t>
            </a:r>
            <a:r>
              <a:rPr b="0" lang="en-US" sz="1400" spc="-1" strike="noStrike">
                <a:solidFill>
                  <a:srgbClr val="ff9900"/>
                </a:solidFill>
                <a:latin typeface="Arial"/>
                <a:ea typeface="DejaVu Sans"/>
              </a:rPr>
              <a:t> </a:t>
            </a:r>
            <a:r>
              <a:rPr b="1" lang="en-US" sz="1400" spc="-1" strike="noStrike">
                <a:solidFill>
                  <a:srgbClr val="ff9900"/>
                </a:solidFill>
                <a:latin typeface="Arial"/>
                <a:ea typeface="DejaVu Sans"/>
              </a:rPr>
              <a:t>B = 0.45</a:t>
            </a:r>
            <a:endParaRPr b="0" lang="en-US" sz="1400" spc="-1" strike="noStrike">
              <a:latin typeface="Arial"/>
            </a:endParaRPr>
          </a:p>
        </p:txBody>
      </p:sp>
      <p:sp>
        <p:nvSpPr>
          <p:cNvPr id="386" name="Line 4"/>
          <p:cNvSpPr/>
          <p:nvPr/>
        </p:nvSpPr>
        <p:spPr>
          <a:xfrm>
            <a:off x="2268360" y="2349360"/>
            <a:ext cx="287280" cy="647640"/>
          </a:xfrm>
          <a:prstGeom prst="line">
            <a:avLst/>
          </a:prstGeom>
          <a:ln w="19050">
            <a:solidFill>
              <a:srgbClr val="ff9900"/>
            </a:solidFill>
            <a:round/>
            <a:tailEnd len="lg" type="stealth" w="lg"/>
          </a:ln>
        </p:spPr>
        <p:style>
          <a:lnRef idx="0"/>
          <a:fillRef idx="0"/>
          <a:effectRef idx="0"/>
          <a:fontRef idx="minor"/>
        </p:style>
      </p:sp>
      <p:sp>
        <p:nvSpPr>
          <p:cNvPr id="387" name="Text Box 5"/>
          <p:cNvSpPr/>
          <p:nvPr/>
        </p:nvSpPr>
        <p:spPr>
          <a:xfrm>
            <a:off x="1318320" y="6189840"/>
            <a:ext cx="2413440" cy="539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a:t>
            </a:r>
            <a:r>
              <a:rPr b="1" lang="de-DE" sz="1200" spc="-1" strike="noStrike">
                <a:solidFill>
                  <a:srgbClr val="000000"/>
                </a:solidFill>
                <a:latin typeface="Arial"/>
                <a:ea typeface="DejaVu Sans"/>
              </a:rPr>
              <a:t>	</a:t>
            </a:r>
            <a:r>
              <a:rPr b="1" lang="de-DE" sz="1200" spc="-1" strike="noStrike">
                <a:solidFill>
                  <a:srgbClr val="000000"/>
                </a:solidFill>
                <a:latin typeface="Arial"/>
                <a:ea typeface="DejaVu Sans"/>
              </a:rPr>
              <a:t>300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SiC</a:t>
            </a:r>
            <a:endParaRPr b="0" lang="en-US" sz="1200" spc="-1" strike="noStrike">
              <a:latin typeface="Arial"/>
            </a:endParaRPr>
          </a:p>
          <a:p>
            <a:pPr>
              <a:lnSpc>
                <a:spcPct val="100000"/>
              </a:lnSpc>
              <a:buNone/>
              <a:tabLst>
                <a:tab algn="l" pos="444600"/>
              </a:tabLst>
            </a:pPr>
            <a:r>
              <a:rPr b="1" lang="de-DE" sz="1200" spc="-1" strike="noStrike">
                <a:solidFill>
                  <a:srgbClr val="000000"/>
                </a:solidFill>
                <a:latin typeface="Arial"/>
                <a:ea typeface="DejaVu Sans"/>
              </a:rPr>
              <a:t>	</a:t>
            </a:r>
            <a:r>
              <a:rPr b="1" lang="de-DE" sz="1200" spc="-1" strike="noStrike">
                <a:solidFill>
                  <a:srgbClr val="000000"/>
                </a:solidFill>
                <a:latin typeface="Arial"/>
                <a:ea typeface="DejaVu Sans"/>
              </a:rPr>
              <a:t>1800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diamond</a:t>
            </a:r>
            <a:endParaRPr b="0" lang="en-US" sz="1200" spc="-1" strike="noStrike">
              <a:latin typeface="Arial"/>
            </a:endParaRPr>
          </a:p>
        </p:txBody>
      </p:sp>
      <p:sp>
        <p:nvSpPr>
          <p:cNvPr id="388" name="Rectangle 7"/>
          <p:cNvSpPr/>
          <p:nvPr/>
        </p:nvSpPr>
        <p:spPr>
          <a:xfrm>
            <a:off x="826920" y="157320"/>
            <a:ext cx="7631640" cy="9655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1600" spc="-1" strike="noStrike">
                <a:solidFill>
                  <a:srgbClr val="cc3300"/>
                </a:solidFill>
                <a:latin typeface="Arial"/>
                <a:ea typeface="DejaVu Sans"/>
              </a:rPr>
              <a:t>Thermal Conductivity Prediction of diamond-MMCs </a:t>
            </a:r>
            <a:endParaRPr b="0" lang="en-US" sz="1600" spc="-1" strike="noStrike">
              <a:latin typeface="Arial"/>
            </a:endParaRPr>
          </a:p>
          <a:p>
            <a:pPr algn="ctr">
              <a:lnSpc>
                <a:spcPct val="120000"/>
              </a:lnSpc>
              <a:buNone/>
            </a:pPr>
            <a:r>
              <a:rPr b="1" lang="de-DE" sz="1600" spc="-1" strike="noStrike">
                <a:solidFill>
                  <a:srgbClr val="cc3300"/>
                </a:solidFill>
                <a:latin typeface="Arial"/>
                <a:ea typeface="DejaVu Sans"/>
              </a:rPr>
              <a:t>using the Hasselman - Johnson Equation </a:t>
            </a:r>
            <a:endParaRPr b="0" lang="en-US" sz="1600" spc="-1" strike="noStrike">
              <a:latin typeface="Arial"/>
            </a:endParaRPr>
          </a:p>
          <a:p>
            <a:pPr algn="ctr">
              <a:lnSpc>
                <a:spcPct val="120000"/>
              </a:lnSpc>
              <a:buNone/>
            </a:pPr>
            <a:r>
              <a:rPr b="0" lang="de-DE" sz="1600" spc="-1" strike="noStrike">
                <a:solidFill>
                  <a:srgbClr val="000000"/>
                </a:solidFill>
                <a:latin typeface="Arial"/>
                <a:ea typeface="DejaVu Sans"/>
              </a:rPr>
              <a:t>assuming h = 8</a:t>
            </a:r>
            <a:r>
              <a:rPr b="0" lang="en-US" sz="1600" spc="-1" strike="noStrike">
                <a:solidFill>
                  <a:srgbClr val="000000"/>
                </a:solidFill>
                <a:latin typeface="Arial"/>
                <a:ea typeface="DejaVu Sans"/>
              </a:rPr>
              <a:t>·10</a:t>
            </a:r>
            <a:r>
              <a:rPr b="0" lang="en-US" sz="1600" spc="-1" strike="noStrike" baseline="30000">
                <a:solidFill>
                  <a:srgbClr val="000000"/>
                </a:solidFill>
                <a:latin typeface="Arial"/>
                <a:ea typeface="DejaVu Sans"/>
              </a:rPr>
              <a:t>7</a:t>
            </a:r>
            <a:r>
              <a:rPr b="0" lang="en-US" sz="1600" spc="-1" strike="noStrike">
                <a:solidFill>
                  <a:srgbClr val="000000"/>
                </a:solidFill>
                <a:latin typeface="Arial"/>
                <a:ea typeface="DejaVu Sans"/>
              </a:rPr>
              <a:t> W/m</a:t>
            </a:r>
            <a:r>
              <a:rPr b="0" lang="en-US" sz="1600" spc="-1" strike="noStrike" baseline="30000">
                <a:solidFill>
                  <a:srgbClr val="000000"/>
                </a:solidFill>
                <a:latin typeface="Arial"/>
                <a:ea typeface="DejaVu Sans"/>
              </a:rPr>
              <a:t>2</a:t>
            </a:r>
            <a:r>
              <a:rPr b="0" lang="en-US" sz="1600" spc="-1" strike="noStrike">
                <a:solidFill>
                  <a:srgbClr val="000000"/>
                </a:solidFill>
                <a:latin typeface="Arial"/>
                <a:ea typeface="DejaVu Sans"/>
              </a:rPr>
              <a:t>·K</a:t>
            </a:r>
            <a:endParaRPr b="0" lang="en-US" sz="1600" spc="-1" strike="noStrike">
              <a:latin typeface="Arial"/>
            </a:endParaRPr>
          </a:p>
        </p:txBody>
      </p:sp>
      <p:sp>
        <p:nvSpPr>
          <p:cNvPr id="389" name="Text Box 8"/>
          <p:cNvSpPr/>
          <p:nvPr/>
        </p:nvSpPr>
        <p:spPr>
          <a:xfrm>
            <a:off x="7235640" y="270828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0.45</a:t>
            </a:r>
            <a:endParaRPr b="0" lang="en-US" sz="1400" spc="-1" strike="noStrike">
              <a:latin typeface="Arial"/>
            </a:endParaRPr>
          </a:p>
        </p:txBody>
      </p:sp>
      <p:sp>
        <p:nvSpPr>
          <p:cNvPr id="390" name="Line 9"/>
          <p:cNvSpPr/>
          <p:nvPr/>
        </p:nvSpPr>
        <p:spPr>
          <a:xfrm flipH="1" flipV="1">
            <a:off x="7164360" y="2276280"/>
            <a:ext cx="144360" cy="360360"/>
          </a:xfrm>
          <a:prstGeom prst="line">
            <a:avLst/>
          </a:prstGeom>
          <a:ln w="19050">
            <a:solidFill>
              <a:srgbClr val="ff0000"/>
            </a:solidFill>
            <a:round/>
            <a:tailEnd len="lg" type="stealth" w="lg"/>
          </a:ln>
        </p:spPr>
        <p:style>
          <a:lnRef idx="0"/>
          <a:fillRef idx="0"/>
          <a:effectRef idx="0"/>
          <a:fontRef idx="minor"/>
        </p:style>
      </p:sp>
      <p:sp>
        <p:nvSpPr>
          <p:cNvPr id="391" name="Text Box 10"/>
          <p:cNvSpPr/>
          <p:nvPr/>
        </p:nvSpPr>
        <p:spPr>
          <a:xfrm>
            <a:off x="5104800" y="3164040"/>
            <a:ext cx="135036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3333cc"/>
                </a:solidFill>
                <a:latin typeface="Arial"/>
                <a:ea typeface="DejaVu Sans"/>
              </a:rPr>
              <a:t>Al/SiC</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3333cc"/>
                </a:solidFill>
                <a:latin typeface="Symbol"/>
                <a:ea typeface="DejaVu Sans"/>
              </a:rPr>
              <a:t></a:t>
            </a:r>
            <a:r>
              <a:rPr b="0" lang="en-US" sz="1400" spc="-1" strike="noStrike">
                <a:solidFill>
                  <a:srgbClr val="3333cc"/>
                </a:solidFill>
                <a:latin typeface="Arial"/>
                <a:ea typeface="DejaVu Sans"/>
              </a:rPr>
              <a:t> </a:t>
            </a:r>
            <a:r>
              <a:rPr b="1" lang="en-US" sz="1400" spc="-1" strike="noStrike">
                <a:solidFill>
                  <a:srgbClr val="3333cc"/>
                </a:solidFill>
                <a:latin typeface="Arial"/>
                <a:ea typeface="DejaVu Sans"/>
              </a:rPr>
              <a:t>B = 0.08</a:t>
            </a:r>
            <a:endParaRPr b="0" lang="en-US" sz="1400" spc="-1" strike="noStrike">
              <a:latin typeface="Arial"/>
            </a:endParaRPr>
          </a:p>
        </p:txBody>
      </p:sp>
      <p:sp>
        <p:nvSpPr>
          <p:cNvPr id="392" name="Line 11"/>
          <p:cNvSpPr/>
          <p:nvPr/>
        </p:nvSpPr>
        <p:spPr>
          <a:xfrm>
            <a:off x="6494400" y="3684240"/>
            <a:ext cx="176040" cy="227160"/>
          </a:xfrm>
          <a:prstGeom prst="line">
            <a:avLst/>
          </a:prstGeom>
          <a:ln w="19050">
            <a:solidFill>
              <a:srgbClr val="3333cc"/>
            </a:solidFill>
            <a:round/>
            <a:tailEnd len="lg" type="stealth" w="lg"/>
          </a:ln>
        </p:spPr>
        <p:style>
          <a:lnRef idx="0"/>
          <a:fillRef idx="0"/>
          <a:effectRef idx="0"/>
          <a:fontRef idx="minor"/>
        </p:style>
      </p:sp>
      <p:sp>
        <p:nvSpPr>
          <p:cNvPr id="393" name="Text Box 12"/>
          <p:cNvSpPr/>
          <p:nvPr/>
        </p:nvSpPr>
        <p:spPr>
          <a:xfrm>
            <a:off x="7381440" y="4508640"/>
            <a:ext cx="135036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3333cc"/>
                </a:solidFill>
                <a:latin typeface="Arial"/>
                <a:ea typeface="DejaVu Sans"/>
              </a:rPr>
              <a:t>Al/SiC</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6.4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3333cc"/>
                </a:solidFill>
                <a:latin typeface="Symbol"/>
                <a:ea typeface="DejaVu Sans"/>
              </a:rPr>
              <a:t></a:t>
            </a:r>
            <a:r>
              <a:rPr b="0" lang="en-US" sz="1400" spc="-1" strike="noStrike">
                <a:solidFill>
                  <a:srgbClr val="3333cc"/>
                </a:solidFill>
                <a:latin typeface="Arial"/>
                <a:ea typeface="DejaVu Sans"/>
              </a:rPr>
              <a:t> </a:t>
            </a:r>
            <a:r>
              <a:rPr b="1" lang="en-US" sz="1400" spc="-1" strike="noStrike">
                <a:solidFill>
                  <a:srgbClr val="3333cc"/>
                </a:solidFill>
                <a:latin typeface="Arial"/>
                <a:ea typeface="DejaVu Sans"/>
              </a:rPr>
              <a:t>B = 0.6</a:t>
            </a:r>
            <a:endParaRPr b="0" lang="en-US" sz="1400" spc="-1" strike="noStrike">
              <a:latin typeface="Arial"/>
            </a:endParaRPr>
          </a:p>
        </p:txBody>
      </p:sp>
      <p:sp>
        <p:nvSpPr>
          <p:cNvPr id="394" name="Line 13"/>
          <p:cNvSpPr/>
          <p:nvPr/>
        </p:nvSpPr>
        <p:spPr>
          <a:xfrm flipH="1" flipV="1">
            <a:off x="6804000" y="4437000"/>
            <a:ext cx="431640" cy="431640"/>
          </a:xfrm>
          <a:prstGeom prst="line">
            <a:avLst/>
          </a:prstGeom>
          <a:ln w="19050">
            <a:solidFill>
              <a:srgbClr val="3333cc"/>
            </a:solidFill>
            <a:round/>
            <a:tailEnd len="lg" type="stealth" w="lg"/>
          </a:ln>
        </p:spPr>
        <p:style>
          <a:lnRef idx="0"/>
          <a:fillRef idx="0"/>
          <a:effectRef idx="0"/>
          <a:fontRef idx="minor"/>
        </p:style>
      </p:sp>
      <p:sp>
        <p:nvSpPr>
          <p:cNvPr id="395" name="Oval 14"/>
          <p:cNvSpPr/>
          <p:nvPr/>
        </p:nvSpPr>
        <p:spPr>
          <a:xfrm>
            <a:off x="6632640" y="3960720"/>
            <a:ext cx="194040" cy="192600"/>
          </a:xfrm>
          <a:prstGeom prst="ellipse">
            <a:avLst/>
          </a:prstGeom>
          <a:solidFill>
            <a:srgbClr val="3333cc"/>
          </a:solidFill>
          <a:ln w="9525">
            <a:solidFill>
              <a:srgbClr val="3333cc"/>
            </a:solidFill>
            <a:round/>
          </a:ln>
        </p:spPr>
        <p:style>
          <a:lnRef idx="0"/>
          <a:fillRef idx="0"/>
          <a:effectRef idx="0"/>
          <a:fontRef idx="minor"/>
        </p:style>
      </p:sp>
      <p:sp>
        <p:nvSpPr>
          <p:cNvPr id="396" name="Oval 15"/>
          <p:cNvSpPr/>
          <p:nvPr/>
        </p:nvSpPr>
        <p:spPr>
          <a:xfrm>
            <a:off x="6637320" y="4210200"/>
            <a:ext cx="194040" cy="192600"/>
          </a:xfrm>
          <a:prstGeom prst="ellipse">
            <a:avLst/>
          </a:prstGeom>
          <a:solidFill>
            <a:srgbClr val="f8f8f8"/>
          </a:solidFill>
          <a:ln w="9525">
            <a:solidFill>
              <a:srgbClr val="3333cc"/>
            </a:solidFill>
            <a:round/>
          </a:ln>
        </p:spPr>
        <p:style>
          <a:lnRef idx="0"/>
          <a:fillRef idx="0"/>
          <a:effectRef idx="0"/>
          <a:fontRef idx="minor"/>
        </p:style>
      </p:sp>
      <p:sp>
        <p:nvSpPr>
          <p:cNvPr id="397" name="Text Box 17"/>
          <p:cNvSpPr/>
          <p:nvPr/>
        </p:nvSpPr>
        <p:spPr>
          <a:xfrm>
            <a:off x="4502160" y="1635120"/>
            <a:ext cx="4593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DE" sz="3600" spc="-1" strike="noStrike">
                <a:solidFill>
                  <a:srgbClr val="ffcc00"/>
                </a:solidFill>
                <a:latin typeface="Arial"/>
                <a:ea typeface="DejaVu Sans"/>
              </a:rPr>
              <a:t>?</a:t>
            </a:r>
            <a:endParaRPr b="0" lang="en-US" sz="3600" spc="-1" strike="noStrike">
              <a:latin typeface="Arial"/>
            </a:endParaRPr>
          </a:p>
        </p:txBody>
      </p:sp>
      <p:pic>
        <p:nvPicPr>
          <p:cNvPr id="398" name="" descr="">
            <a:hlinkClick r:id="" action="ppaction://media"/>
          </p:cNvPr>
          <p:cNvPicPr/>
          <p:nvPr>
            <a:audioFile r:link="rId1"/>
            <p:extLst>
              <p:ext uri="{DAA4B4D4-6D71-4841-9C94-3DE7FCFB9230}">
                <p14:media r:embed="rId2"/>
              </p:ext>
            </p:extLst>
          </p:nvPr>
        </p:nvPicPr>
        <p:blipFill>
          <a:blip r:embed="rId3"/>
          <a:stretch>
            <a:fillRect/>
          </a:stretch>
        </p:blipFill>
        <p:spPr>
          <a:xfrm>
            <a:off x="5943600" y="6248880"/>
            <a:ext cx="608400" cy="608400"/>
          </a:xfrm>
          <a:prstGeom prst="rect">
            <a:avLst/>
          </a:prstGeom>
          <a:ln w="0">
            <a:noFill/>
          </a:ln>
        </p:spPr>
      </p:pic>
      <p:pic>
        <p:nvPicPr>
          <p:cNvPr id="399" name="" descr="">
            <a:hlinkClick r:id="" action="ppaction://media"/>
          </p:cNvPr>
          <p:cNvPicPr/>
          <p:nvPr>
            <a:audioFile r:link="rId4"/>
            <p:extLst>
              <p:ext uri="{DAA4B4D4-6D71-4841-9C94-3DE7FCFB9230}">
                <p14:media r:embed="rId5"/>
              </p:ext>
            </p:extLst>
          </p:nvPr>
        </p:nvPicPr>
        <p:blipFill>
          <a:blip r:embed="rId6"/>
          <a:stretch>
            <a:fillRect/>
          </a:stretch>
        </p:blipFill>
        <p:spPr>
          <a:xfrm>
            <a:off x="5943600" y="6248880"/>
            <a:ext cx="608400" cy="608400"/>
          </a:xfrm>
          <a:prstGeom prst="rect">
            <a:avLst/>
          </a:prstGeom>
          <a:ln w="0">
            <a:noFill/>
          </a:ln>
        </p:spPr>
      </p:pic>
      <p:pic>
        <p:nvPicPr>
          <p:cNvPr id="400" name="" descr=""/>
          <p:cNvPicPr/>
          <p:nvPr/>
        </p:nvPicPr>
        <p:blipFill>
          <a:blip r:embed="rId7"/>
          <a:srcRect l="0" t="7069" r="0" b="0"/>
          <a:stretch/>
        </p:blipFill>
        <p:spPr>
          <a:xfrm>
            <a:off x="393840" y="1181160"/>
            <a:ext cx="8394120" cy="5168160"/>
          </a:xfrm>
          <a:prstGeom prst="rect">
            <a:avLst/>
          </a:prstGeom>
          <a:ln w="0">
            <a:noFill/>
          </a:ln>
        </p:spPr>
      </p:pic>
      <p:pic>
        <p:nvPicPr>
          <p:cNvPr id="401" name="" descr=""/>
          <p:cNvPicPr/>
          <p:nvPr/>
        </p:nvPicPr>
        <p:blipFill>
          <a:blip r:embed="rId8"/>
          <a:stretch/>
        </p:blipFill>
        <p:spPr>
          <a:xfrm>
            <a:off x="241200" y="6083280"/>
            <a:ext cx="786600" cy="532800"/>
          </a:xfrm>
          <a:prstGeom prst="rect">
            <a:avLst/>
          </a:prstGeom>
          <a:ln w="0">
            <a:noFill/>
          </a:ln>
        </p:spPr>
      </p:pic>
      <p:pic>
        <p:nvPicPr>
          <p:cNvPr id="402" name="" descr=""/>
          <p:cNvPicPr/>
          <p:nvPr/>
        </p:nvPicPr>
        <p:blipFill>
          <a:blip r:embed="rId9"/>
          <a:stretch/>
        </p:blipFill>
        <p:spPr>
          <a:xfrm>
            <a:off x="1828800" y="4724280"/>
            <a:ext cx="3377520" cy="469080"/>
          </a:xfrm>
          <a:prstGeom prst="rect">
            <a:avLst/>
          </a:prstGeom>
          <a:ln w="0">
            <a:noFill/>
          </a:ln>
        </p:spPr>
      </p:pic>
      <p:pic>
        <p:nvPicPr>
          <p:cNvPr id="403" name="" descr=""/>
          <p:cNvPicPr/>
          <p:nvPr/>
        </p:nvPicPr>
        <p:blipFill>
          <a:blip r:embed="rId10"/>
          <a:stretch/>
        </p:blipFill>
        <p:spPr>
          <a:xfrm>
            <a:off x="7454880" y="5969160"/>
            <a:ext cx="1065960" cy="862920"/>
          </a:xfrm>
          <a:prstGeom prst="rect">
            <a:avLst/>
          </a:prstGeom>
          <a:ln w="0">
            <a:noFill/>
          </a:ln>
        </p:spPr>
      </p:pic>
    </p:spTree>
  </p:cSld>
  <mc:AlternateContent>
    <mc:Choice Requires="p14">
      <p:transition spd="slow" p14:dur="2000"/>
    </mc:Choice>
    <mc:Fallback>
      <p:transition spd="slow"/>
    </mc:Fallback>
  </mc:AlternateContent>
  <p:timing>
    <p:tnLst>
      <p:par>
        <p:cTn id="183" dur="indefinite" restart="never" nodeType="tmRoot">
          <p:childTnLst>
            <p:seq>
              <p:cTn id="184" dur="indefinite" nodeType="mainSeq">
                <p:childTnLst>
                  <p:par>
                    <p:cTn id="185" nodeType="clickEffect" fill="hold">
                      <p:stCondLst>
                        <p:cond delay="0"/>
                      </p:stCondLst>
                      <p:childTnLst>
                        <p:par>
                          <p:cTn id="186" nodeType="withEffect" fill="hold">
                            <p:stCondLst>
                              <p:cond delay="0"/>
                            </p:stCondLst>
                            <p:childTnLst>
                              <p:par>
                                <p:cTn id="187" nodeType="withEffect" fill="hold" presetClass="entr" presetID="1">
                                  <p:stCondLst>
                                    <p:cond delay="0"/>
                                  </p:stCondLst>
                                  <p:childTnLst>
                                    <p:set>
                                      <p:cBhvr>
                                        <p:cTn id="188" dur="1" fill="hold">
                                          <p:stCondLst>
                                            <p:cond delay="0"/>
                                          </p:stCondLst>
                                        </p:cTn>
                                        <p:tgtEl>
                                          <p:spTgt spid="393"/>
                                        </p:tgtEl>
                                        <p:attrNameLst>
                                          <p:attrName>style.visibility</p:attrName>
                                        </p:attrNameLst>
                                      </p:cBhvr>
                                      <p:to>
                                        <p:strVal val="visible"/>
                                      </p:to>
                                    </p:set>
                                  </p:childTnLst>
                                </p:cTn>
                              </p:par>
                              <p:par>
                                <p:cTn id="189" nodeType="withEffect" fill="hold" presetClass="entr" presetID="1">
                                  <p:stCondLst>
                                    <p:cond delay="0"/>
                                  </p:stCondLst>
                                  <p:childTnLst>
                                    <p:set>
                                      <p:cBhvr>
                                        <p:cTn id="190" dur="1" fill="hold">
                                          <p:stCondLst>
                                            <p:cond delay="0"/>
                                          </p:stCondLst>
                                        </p:cTn>
                                        <p:tgtEl>
                                          <p:spTgt spid="394"/>
                                        </p:tgtEl>
                                        <p:attrNameLst>
                                          <p:attrName>style.visibility</p:attrName>
                                        </p:attrNameLst>
                                      </p:cBhvr>
                                      <p:to>
                                        <p:strVal val="visible"/>
                                      </p:to>
                                    </p:set>
                                  </p:childTnLst>
                                </p:cTn>
                              </p:par>
                              <p:par>
                                <p:cTn id="191" nodeType="withEffect" fill="hold" presetClass="entr" presetID="1">
                                  <p:stCondLst>
                                    <p:cond delay="0"/>
                                  </p:stCondLst>
                                  <p:childTnLst>
                                    <p:set>
                                      <p:cBhvr>
                                        <p:cTn id="192" dur="1" fill="hold">
                                          <p:stCondLst>
                                            <p:cond delay="0"/>
                                          </p:stCondLst>
                                        </p:cTn>
                                        <p:tgtEl>
                                          <p:spTgt spid="387">
                                            <p:txEl>
                                              <p:pRg st="0" end="0"/>
                                            </p:txEl>
                                          </p:spTgt>
                                        </p:tgtEl>
                                        <p:attrNameLst>
                                          <p:attrName>style.visibility</p:attrName>
                                        </p:attrNameLst>
                                      </p:cBhvr>
                                      <p:to>
                                        <p:strVal val="visible"/>
                                      </p:to>
                                    </p:set>
                                  </p:childTnLst>
                                </p:cTn>
                              </p:par>
                            </p:childTnLst>
                          </p:cTn>
                        </p:par>
                        <p:par>
                          <p:cTn id="193" nodeType="afterEffect" fill="hold">
                            <p:stCondLst>
                              <p:cond delay="0"/>
                            </p:stCondLst>
                            <p:childTnLst>
                              <p:par>
                                <p:cTn id="194" nodeType="afterEffect" fill="hold" presetClass="entr" presetID="1">
                                  <p:stCondLst>
                                    <p:cond delay="1000"/>
                                  </p:stCondLst>
                                  <p:childTnLst>
                                    <p:set>
                                      <p:cBhvr>
                                        <p:cTn id="195" dur="1" fill="hold">
                                          <p:stCondLst>
                                            <p:cond delay="0"/>
                                          </p:stCondLst>
                                        </p:cTn>
                                        <p:tgtEl>
                                          <p:spTgt spid="396"/>
                                        </p:tgtEl>
                                        <p:attrNameLst>
                                          <p:attrName>style.visibility</p:attrName>
                                        </p:attrNameLst>
                                      </p:cBhvr>
                                      <p:to>
                                        <p:strVal val="visible"/>
                                      </p:to>
                                    </p:set>
                                  </p:childTnLst>
                                </p:cTn>
                              </p:par>
                            </p:childTnLst>
                          </p:cTn>
                        </p:par>
                      </p:childTnLst>
                    </p:cTn>
                  </p:par>
                  <p:par>
                    <p:cTn id="196" nodeType="clickEffect" fill="hold">
                      <p:stCondLst>
                        <p:cond delay="indefinite"/>
                      </p:stCondLst>
                      <p:childTnLst>
                        <p:par>
                          <p:cTn id="197" nodeType="withEffect" fill="hold">
                            <p:stCondLst>
                              <p:cond delay="0"/>
                            </p:stCondLst>
                            <p:childTnLst>
                              <p:par>
                                <p:cTn id="198" nodeType="withEffect" fill="hold" presetClass="entr" presetID="1">
                                  <p:stCondLst>
                                    <p:cond delay="0"/>
                                  </p:stCondLst>
                                  <p:childTnLst>
                                    <p:set>
                                      <p:cBhvr>
                                        <p:cTn id="199" dur="1" fill="hold">
                                          <p:stCondLst>
                                            <p:cond delay="0"/>
                                          </p:stCondLst>
                                        </p:cTn>
                                        <p:tgtEl>
                                          <p:spTgt spid="391"/>
                                        </p:tgtEl>
                                        <p:attrNameLst>
                                          <p:attrName>style.visibility</p:attrName>
                                        </p:attrNameLst>
                                      </p:cBhvr>
                                      <p:to>
                                        <p:strVal val="visible"/>
                                      </p:to>
                                    </p:set>
                                  </p:childTnLst>
                                </p:cTn>
                              </p:par>
                              <p:par>
                                <p:cTn id="200" nodeType="withEffect" fill="hold" presetClass="entr" presetID="1">
                                  <p:stCondLst>
                                    <p:cond delay="0"/>
                                  </p:stCondLst>
                                  <p:childTnLst>
                                    <p:set>
                                      <p:cBhvr>
                                        <p:cTn id="201" dur="1" fill="hold">
                                          <p:stCondLst>
                                            <p:cond delay="0"/>
                                          </p:stCondLst>
                                        </p:cTn>
                                        <p:tgtEl>
                                          <p:spTgt spid="392"/>
                                        </p:tgtEl>
                                        <p:attrNameLst>
                                          <p:attrName>style.visibility</p:attrName>
                                        </p:attrNameLst>
                                      </p:cBhvr>
                                      <p:to>
                                        <p:strVal val="visible"/>
                                      </p:to>
                                    </p:set>
                                  </p:childTnLst>
                                </p:cTn>
                              </p:par>
                            </p:childTnLst>
                          </p:cTn>
                        </p:par>
                        <p:par>
                          <p:cTn id="202" nodeType="afterEffect" fill="hold">
                            <p:stCondLst>
                              <p:cond delay="0"/>
                            </p:stCondLst>
                            <p:childTnLst>
                              <p:par>
                                <p:cTn id="203" nodeType="afterEffect" fill="hold" presetClass="entr" presetID="1">
                                  <p:stCondLst>
                                    <p:cond delay="1000"/>
                                  </p:stCondLst>
                                  <p:childTnLst>
                                    <p:set>
                                      <p:cBhvr>
                                        <p:cTn id="204" dur="1" fill="hold">
                                          <p:stCondLst>
                                            <p:cond delay="0"/>
                                          </p:stCondLst>
                                        </p:cTn>
                                        <p:tgtEl>
                                          <p:spTgt spid="395"/>
                                        </p:tgtEl>
                                        <p:attrNameLst>
                                          <p:attrName>style.visibility</p:attrName>
                                        </p:attrNameLst>
                                      </p:cBhvr>
                                      <p:to>
                                        <p:strVal val="visible"/>
                                      </p:to>
                                    </p:set>
                                  </p:childTnLst>
                                </p:cTn>
                              </p:par>
                            </p:childTnLst>
                          </p:cTn>
                        </p:par>
                      </p:childTnLst>
                    </p:cTn>
                  </p:par>
                  <p:par>
                    <p:cTn id="205" nodeType="clickEffect" fill="hold">
                      <p:stCondLst>
                        <p:cond delay="indefinite"/>
                      </p:stCondLst>
                      <p:childTnLst>
                        <p:par>
                          <p:cTn id="206" nodeType="withEffect" fill="hold">
                            <p:stCondLst>
                              <p:cond delay="0"/>
                            </p:stCondLst>
                            <p:childTnLst>
                              <p:par>
                                <p:cTn id="207" nodeType="withEffect" fill="hold" presetClass="entr" presetID="1">
                                  <p:stCondLst>
                                    <p:cond delay="0"/>
                                  </p:stCondLst>
                                  <p:childTnLst>
                                    <p:set>
                                      <p:cBhvr>
                                        <p:cTn id="208" dur="1" fill="hold">
                                          <p:stCondLst>
                                            <p:cond delay="0"/>
                                          </p:stCondLst>
                                        </p:cTn>
                                        <p:tgtEl>
                                          <p:spTgt spid="389"/>
                                        </p:tgtEl>
                                        <p:attrNameLst>
                                          <p:attrName>style.visibility</p:attrName>
                                        </p:attrNameLst>
                                      </p:cBhvr>
                                      <p:to>
                                        <p:strVal val="visible"/>
                                      </p:to>
                                    </p:set>
                                  </p:childTnLst>
                                </p:cTn>
                              </p:par>
                              <p:par>
                                <p:cTn id="209" nodeType="withEffect" fill="hold" presetClass="entr" presetID="1">
                                  <p:stCondLst>
                                    <p:cond delay="0"/>
                                  </p:stCondLst>
                                  <p:childTnLst>
                                    <p:set>
                                      <p:cBhvr>
                                        <p:cTn id="210" dur="1" fill="hold">
                                          <p:stCondLst>
                                            <p:cond delay="0"/>
                                          </p:stCondLst>
                                        </p:cTn>
                                        <p:tgtEl>
                                          <p:spTgt spid="387">
                                            <p:txEl>
                                              <p:pRg st="1" end="1"/>
                                            </p:txEl>
                                          </p:spTgt>
                                        </p:tgtEl>
                                        <p:attrNameLst>
                                          <p:attrName>style.visibility</p:attrName>
                                        </p:attrNameLst>
                                      </p:cBhvr>
                                      <p:to>
                                        <p:strVal val="visible"/>
                                      </p:to>
                                    </p:set>
                                  </p:childTnLst>
                                </p:cTn>
                              </p:par>
                              <p:par>
                                <p:cTn id="211" nodeType="withEffect" fill="hold" presetClass="entr" presetID="1">
                                  <p:stCondLst>
                                    <p:cond delay="0"/>
                                  </p:stCondLst>
                                  <p:childTnLst>
                                    <p:set>
                                      <p:cBhvr>
                                        <p:cTn id="212" dur="1" fill="hold">
                                          <p:stCondLst>
                                            <p:cond delay="0"/>
                                          </p:stCondLst>
                                        </p:cTn>
                                        <p:tgtEl>
                                          <p:spTgt spid="390"/>
                                        </p:tgtEl>
                                        <p:attrNameLst>
                                          <p:attrName>style.visibility</p:attrName>
                                        </p:attrNameLst>
                                      </p:cBhvr>
                                      <p:to>
                                        <p:strVal val="visible"/>
                                      </p:to>
                                    </p:set>
                                  </p:childTnLst>
                                </p:cTn>
                              </p:par>
                            </p:childTnLst>
                          </p:cTn>
                        </p:par>
                      </p:childTnLst>
                    </p:cTn>
                  </p:par>
                  <p:par>
                    <p:cTn id="213" nodeType="clickEffect" fill="hold">
                      <p:stCondLst>
                        <p:cond delay="indefinite"/>
                      </p:stCondLst>
                      <p:childTnLst>
                        <p:par>
                          <p:cTn id="214" nodeType="withEffect" fill="hold">
                            <p:stCondLst>
                              <p:cond delay="0"/>
                            </p:stCondLst>
                            <p:childTnLst>
                              <p:par>
                                <p:cTn id="215" nodeType="withEffect" fill="hold" presetClass="entr" presetID="1">
                                  <p:stCondLst>
                                    <p:cond delay="0"/>
                                  </p:stCondLst>
                                  <p:childTnLst>
                                    <p:set>
                                      <p:cBhvr>
                                        <p:cTn id="216" dur="1" fill="hold">
                                          <p:stCondLst>
                                            <p:cond delay="0"/>
                                          </p:stCondLst>
                                        </p:cTn>
                                        <p:tgtEl>
                                          <p:spTgt spid="385"/>
                                        </p:tgtEl>
                                        <p:attrNameLst>
                                          <p:attrName>style.visibility</p:attrName>
                                        </p:attrNameLst>
                                      </p:cBhvr>
                                      <p:to>
                                        <p:strVal val="visible"/>
                                      </p:to>
                                    </p:set>
                                  </p:childTnLst>
                                </p:cTn>
                              </p:par>
                              <p:par>
                                <p:cTn id="217" nodeType="withEffect" fill="hold" presetClass="entr" presetID="1">
                                  <p:stCondLst>
                                    <p:cond delay="0"/>
                                  </p:stCondLst>
                                  <p:childTnLst>
                                    <p:set>
                                      <p:cBhvr>
                                        <p:cTn id="218" dur="1" fill="hold">
                                          <p:stCondLst>
                                            <p:cond delay="0"/>
                                          </p:stCondLst>
                                        </p:cTn>
                                        <p:tgtEl>
                                          <p:spTgt spid="386"/>
                                        </p:tgtEl>
                                        <p:attrNameLst>
                                          <p:attrName>style.visibility</p:attrName>
                                        </p:attrNameLst>
                                      </p:cBhvr>
                                      <p:to>
                                        <p:strVal val="visible"/>
                                      </p:to>
                                    </p:set>
                                  </p:childTnLst>
                                </p:cTn>
                              </p:par>
                            </p:childTnLst>
                          </p:cTn>
                        </p:par>
                        <p:par>
                          <p:cTn id="219" nodeType="afterEffect" fill="hold">
                            <p:stCondLst>
                              <p:cond delay="0"/>
                            </p:stCondLst>
                            <p:childTnLst>
                              <p:par>
                                <p:cTn id="220" nodeType="afterEffect" fill="hold" presetClass="entr" presetID="1">
                                  <p:stCondLst>
                                    <p:cond delay="1000"/>
                                  </p:stCondLst>
                                  <p:childTnLst>
                                    <p:set>
                                      <p:cBhvr>
                                        <p:cTn id="221" dur="1" fill="hold">
                                          <p:stCondLst>
                                            <p:cond delay="0"/>
                                          </p:stCondLst>
                                        </p:cTn>
                                        <p:tgtEl>
                                          <p:spTgt spid="397"/>
                                        </p:tgtEl>
                                        <p:attrNameLst>
                                          <p:attrName>style.visibility</p:attrName>
                                        </p:attrNameLst>
                                      </p:cBhvr>
                                      <p:to>
                                        <p:strVal val="visible"/>
                                      </p:to>
                                    </p:set>
                                  </p:childTnLst>
                                </p:cTn>
                              </p:par>
                            </p:childTnLst>
                          </p:cTn>
                        </p:par>
                        <p:par>
                          <p:cTn id="222" nodeType="afterEffect" fill="hold">
                            <p:stCondLst>
                              <p:cond delay="1000"/>
                            </p:stCondLst>
                            <p:childTnLst>
                              <p:par>
                                <p:cTn id="223" nodeType="afterEffect" fill="hold" presetClass="entr" presetID="1">
                                  <p:stCondLst>
                                    <p:cond delay="500"/>
                                  </p:stCondLst>
                                  <p:childTnLst>
                                    <p:set>
                                      <p:cBhvr>
                                        <p:cTn id="224"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225" restart="whenNotActive" nodeType="interactiveSeq" fill="hold">
                <p:stCondLst>
                  <p:cond delay="0" evt="onClick">
                    <p:tgtEl>
                      <p:spTgt spid="398"/>
                    </p:tgtEl>
                  </p:cond>
                </p:stCondLst>
                <p:childTnLst>
                  <p:par>
                    <p:cTn id="226" fill="hold">
                      <p:stCondLst>
                        <p:cond delay="0" evt="onClick">
                          <p:tgtEl>
                            <p:spTgt spid="398"/>
                          </p:tgtEl>
                        </p:cond>
                      </p:stCondLst>
                      <p:childTnLst>
                        <p:par>
                          <p:cTn id="227" fill="hold">
                            <p:stCondLst>
                              <p:cond delay="0"/>
                            </p:stCondLst>
                            <p:childTnLst>
                              <p:par>
                                <p:cTn id="228" nodeType="clickEffect" fill="hold" presetClass="mediacall">
                                  <p:stCondLst>
                                    <p:cond delay="0"/>
                                  </p:stCondLst>
                                  <p:childTnLst>
                                    <p:cmd type="call" cmd="playFrom(0.0)">
                                      <p:cBhvr>
                                        <p:cTn id="229" dur="131892" fill="hold"/>
                                        <p:tgtEl>
                                          <p:spTgt spid="39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98"/>
                </p:tgtEl>
              </p:cMediaNode>
            </p:audio>
            <p:seq>
              <p:cTn id="230" restart="whenNotActive" nodeType="interactiveSeq" fill="hold">
                <p:stCondLst>
                  <p:cond delay="0" evt="onClick">
                    <p:tgtEl>
                      <p:spTgt spid="399"/>
                    </p:tgtEl>
                  </p:cond>
                </p:stCondLst>
                <p:childTnLst>
                  <p:par>
                    <p:cTn id="231" fill="hold">
                      <p:stCondLst>
                        <p:cond delay="0" evt="onClick">
                          <p:tgtEl>
                            <p:spTgt spid="399"/>
                          </p:tgtEl>
                        </p:cond>
                      </p:stCondLst>
                      <p:childTnLst>
                        <p:par>
                          <p:cTn id="232" fill="hold">
                            <p:stCondLst>
                              <p:cond delay="0"/>
                            </p:stCondLst>
                            <p:childTnLst>
                              <p:par>
                                <p:cTn id="233" nodeType="clickEffect" fill="hold" presetClass="mediacall">
                                  <p:stCondLst>
                                    <p:cond delay="0"/>
                                  </p:stCondLst>
                                  <p:childTnLst>
                                    <p:cmd type="call" cmd="playFrom(0.0)">
                                      <p:cBhvr>
                                        <p:cTn id="234" dur="150807" fill="hold"/>
                                        <p:tgtEl>
                                          <p:spTgt spid="39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99"/>
                </p:tgtEl>
              </p:cMediaNode>
            </p:audio>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4" name="Picture 2" descr=""/>
          <p:cNvPicPr/>
          <p:nvPr/>
        </p:nvPicPr>
        <p:blipFill>
          <a:blip r:embed="rId1"/>
          <a:stretch/>
        </p:blipFill>
        <p:spPr>
          <a:xfrm>
            <a:off x="395280" y="1052640"/>
            <a:ext cx="7847640" cy="4939200"/>
          </a:xfrm>
          <a:prstGeom prst="rect">
            <a:avLst/>
          </a:prstGeom>
          <a:ln w="0">
            <a:noFill/>
          </a:ln>
        </p:spPr>
      </p:pic>
      <p:sp>
        <p:nvSpPr>
          <p:cNvPr id="405" name="Rectangle 3"/>
          <p:cNvSpPr/>
          <p:nvPr/>
        </p:nvSpPr>
        <p:spPr>
          <a:xfrm>
            <a:off x="611280" y="235080"/>
            <a:ext cx="7704720" cy="52848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cc3300"/>
                </a:solidFill>
                <a:latin typeface="Arial"/>
                <a:ea typeface="DejaVu Sans"/>
              </a:rPr>
              <a:t>Thermal Conductivity of Cu/diamond Composites</a:t>
            </a:r>
            <a:endParaRPr b="0" lang="en-US" sz="2400" spc="-1" strike="noStrike">
              <a:latin typeface="Arial"/>
            </a:endParaRPr>
          </a:p>
        </p:txBody>
      </p:sp>
      <p:sp>
        <p:nvSpPr>
          <p:cNvPr id="406" name="Rectangle 4"/>
          <p:cNvSpPr/>
          <p:nvPr/>
        </p:nvSpPr>
        <p:spPr>
          <a:xfrm>
            <a:off x="324000" y="6453360"/>
            <a:ext cx="849672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de-CH" sz="1200" spc="-1" strike="noStrike">
                <a:solidFill>
                  <a:srgbClr val="000000"/>
                </a:solidFill>
                <a:latin typeface="Arial"/>
                <a:ea typeface="DejaVu Sans"/>
              </a:rPr>
              <a:t>by courtesy of Netzsch Gerätebau GmbH, D-95088 Selb (Germany)</a:t>
            </a:r>
            <a:endParaRPr b="0" lang="en-US" sz="1200" spc="-1" strike="noStrike">
              <a:latin typeface="Arial"/>
            </a:endParaRPr>
          </a:p>
        </p:txBody>
      </p:sp>
      <p:sp>
        <p:nvSpPr>
          <p:cNvPr id="407" name="Line 5"/>
          <p:cNvSpPr/>
          <p:nvPr/>
        </p:nvSpPr>
        <p:spPr>
          <a:xfrm>
            <a:off x="179280" y="6381720"/>
            <a:ext cx="8785080" cy="360"/>
          </a:xfrm>
          <a:prstGeom prst="line">
            <a:avLst/>
          </a:prstGeom>
          <a:ln w="9525">
            <a:solidFill>
              <a:srgbClr val="000000"/>
            </a:solidFill>
            <a:round/>
          </a:ln>
        </p:spPr>
        <p:style>
          <a:lnRef idx="0"/>
          <a:fillRef idx="0"/>
          <a:effectRef idx="0"/>
          <a:fontRef idx="minor"/>
        </p:style>
      </p:sp>
      <p:pic>
        <p:nvPicPr>
          <p:cNvPr id="408" name="Picture 6" descr=""/>
          <p:cNvPicPr/>
          <p:nvPr/>
        </p:nvPicPr>
        <p:blipFill>
          <a:blip r:embed="rId2"/>
          <a:stretch/>
        </p:blipFill>
        <p:spPr>
          <a:xfrm>
            <a:off x="6156360" y="4581360"/>
            <a:ext cx="1369080" cy="684720"/>
          </a:xfrm>
          <a:prstGeom prst="rect">
            <a:avLst/>
          </a:prstGeom>
          <a:ln w="0">
            <a:noFill/>
          </a:ln>
        </p:spPr>
      </p:pic>
      <p:sp>
        <p:nvSpPr>
          <p:cNvPr id="409" name="Line 7"/>
          <p:cNvSpPr/>
          <p:nvPr/>
        </p:nvSpPr>
        <p:spPr>
          <a:xfrm>
            <a:off x="5580000" y="2205000"/>
            <a:ext cx="360" cy="1368360"/>
          </a:xfrm>
          <a:prstGeom prst="line">
            <a:avLst/>
          </a:prstGeom>
          <a:ln w="9525">
            <a:solidFill>
              <a:srgbClr val="000000"/>
            </a:solidFill>
            <a:round/>
            <a:tailEnd len="med" type="triangle" w="med"/>
          </a:ln>
        </p:spPr>
        <p:style>
          <a:lnRef idx="0"/>
          <a:fillRef idx="0"/>
          <a:effectRef idx="0"/>
          <a:fontRef idx="minor"/>
        </p:style>
      </p:sp>
      <p:sp>
        <p:nvSpPr>
          <p:cNvPr id="410" name="Text Box 8"/>
          <p:cNvSpPr/>
          <p:nvPr/>
        </p:nvSpPr>
        <p:spPr>
          <a:xfrm>
            <a:off x="5633640" y="2584440"/>
            <a:ext cx="5490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CH" sz="1800" spc="-1" strike="noStrike">
                <a:solidFill>
                  <a:srgbClr val="000000"/>
                </a:solidFill>
                <a:latin typeface="Arial"/>
                <a:ea typeface="DejaVu Sans"/>
              </a:rPr>
              <a:t>ITR</a:t>
            </a:r>
            <a:endParaRPr b="0" lang="en-US" sz="1800" spc="-1" strike="noStrike">
              <a:latin typeface="Arial"/>
            </a:endParaRPr>
          </a:p>
        </p:txBody>
      </p:sp>
      <p:pic>
        <p:nvPicPr>
          <p:cNvPr id="411" name="" descr="">
            <a:hlinkClick r:id="" action="ppaction://media"/>
          </p:cNvPr>
          <p:cNvPicPr/>
          <p:nvPr>
            <a:audioFile r:link="rId3"/>
            <p:extLst>
              <p:ext uri="{DAA4B4D4-6D71-4841-9C94-3DE7FCFB9230}">
                <p14:media r:embed="rId4"/>
              </p:ext>
            </p:extLst>
          </p:nvPr>
        </p:nvPicPr>
        <p:blipFill>
          <a:blip r:embed="rId5"/>
          <a:stretch>
            <a:fillRect/>
          </a:stretch>
        </p:blipFill>
        <p:spPr>
          <a:xfrm>
            <a:off x="8243640" y="5257800"/>
            <a:ext cx="608400" cy="608400"/>
          </a:xfrm>
          <a:prstGeom prst="rect">
            <a:avLst/>
          </a:prstGeom>
          <a:ln w="0">
            <a:noFill/>
          </a:ln>
        </p:spPr>
      </p:pic>
    </p:spTree>
  </p:cSld>
  <mc:AlternateContent>
    <mc:Choice Requires="p14">
      <p:transition spd="slow" p14:dur="2000"/>
    </mc:Choice>
    <mc:Fallback>
      <p:transition spd="slow"/>
    </mc:Fallback>
  </mc:AlternateContent>
  <p:timing>
    <p:tnLst>
      <p:par>
        <p:cTn id="235" dur="indefinite" restart="never" nodeType="tmRoot">
          <p:childTnLst>
            <p:seq>
              <p:cTn id="236" restart="whenNotActive" nodeType="interactiveSeq" fill="hold">
                <p:stCondLst>
                  <p:cond delay="0" evt="onClick">
                    <p:tgtEl>
                      <p:spTgt spid="411"/>
                    </p:tgtEl>
                  </p:cond>
                </p:stCondLst>
                <p:childTnLst>
                  <p:par>
                    <p:cTn id="237" fill="hold">
                      <p:stCondLst>
                        <p:cond delay="0" evt="onClick">
                          <p:tgtEl>
                            <p:spTgt spid="411"/>
                          </p:tgtEl>
                        </p:cond>
                      </p:stCondLst>
                      <p:childTnLst>
                        <p:par>
                          <p:cTn id="238" fill="hold">
                            <p:stCondLst>
                              <p:cond delay="0"/>
                            </p:stCondLst>
                            <p:childTnLst>
                              <p:par>
                                <p:cTn id="239" nodeType="clickEffect" fill="hold" presetClass="mediacall">
                                  <p:stCondLst>
                                    <p:cond delay="0"/>
                                  </p:stCondLst>
                                  <p:childTnLst>
                                    <p:cmd type="call" cmd="playFrom(0.0)">
                                      <p:cBhvr>
                                        <p:cTn id="240" dur="42705" fill="hold"/>
                                        <p:tgtEl>
                                          <p:spTgt spid="4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11"/>
                </p:tgtEl>
              </p:cMediaNode>
            </p:audio>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Text Box 3"/>
          <p:cNvSpPr/>
          <p:nvPr/>
        </p:nvSpPr>
        <p:spPr>
          <a:xfrm>
            <a:off x="1692360" y="1413000"/>
            <a:ext cx="156348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9900"/>
                </a:solidFill>
                <a:latin typeface="Arial"/>
                <a:ea typeface="DejaVu Sans"/>
              </a:rPr>
              <a:t>Cu/diamond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9900"/>
                </a:solidFill>
                <a:latin typeface="Symbol"/>
                <a:ea typeface="DejaVu Sans"/>
              </a:rPr>
              <a:t></a:t>
            </a:r>
            <a:r>
              <a:rPr b="0" lang="en-US" sz="1400" spc="-1" strike="noStrike">
                <a:solidFill>
                  <a:srgbClr val="ff9900"/>
                </a:solidFill>
                <a:latin typeface="Arial"/>
                <a:ea typeface="DejaVu Sans"/>
              </a:rPr>
              <a:t> </a:t>
            </a:r>
            <a:r>
              <a:rPr b="1" lang="en-US" sz="1400" spc="-1" strike="noStrike">
                <a:solidFill>
                  <a:srgbClr val="ff9900"/>
                </a:solidFill>
                <a:latin typeface="Arial"/>
                <a:ea typeface="DejaVu Sans"/>
              </a:rPr>
              <a:t>B = 0.45</a:t>
            </a:r>
            <a:endParaRPr b="0" lang="en-US" sz="1400" spc="-1" strike="noStrike">
              <a:latin typeface="Arial"/>
            </a:endParaRPr>
          </a:p>
        </p:txBody>
      </p:sp>
      <p:sp>
        <p:nvSpPr>
          <p:cNvPr id="413" name="Line 4"/>
          <p:cNvSpPr/>
          <p:nvPr/>
        </p:nvSpPr>
        <p:spPr>
          <a:xfrm>
            <a:off x="2268360" y="2349360"/>
            <a:ext cx="287280" cy="647640"/>
          </a:xfrm>
          <a:prstGeom prst="line">
            <a:avLst/>
          </a:prstGeom>
          <a:ln w="19050">
            <a:solidFill>
              <a:srgbClr val="ff9900"/>
            </a:solidFill>
            <a:round/>
            <a:tailEnd len="lg" type="stealth" w="lg"/>
          </a:ln>
        </p:spPr>
        <p:style>
          <a:lnRef idx="0"/>
          <a:fillRef idx="0"/>
          <a:effectRef idx="0"/>
          <a:fontRef idx="minor"/>
        </p:style>
      </p:sp>
      <p:sp>
        <p:nvSpPr>
          <p:cNvPr id="414" name="Text Box 5"/>
          <p:cNvSpPr/>
          <p:nvPr/>
        </p:nvSpPr>
        <p:spPr>
          <a:xfrm>
            <a:off x="1318320" y="6222960"/>
            <a:ext cx="2456280" cy="357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a:t>
            </a:r>
            <a:r>
              <a:rPr b="1" lang="de-DE" sz="1200" spc="-1" strike="noStrike">
                <a:solidFill>
                  <a:srgbClr val="000000"/>
                </a:solidFill>
                <a:latin typeface="Arial"/>
                <a:ea typeface="DejaVu Sans"/>
              </a:rPr>
              <a:t>	</a:t>
            </a:r>
            <a:r>
              <a:rPr b="1" lang="de-DE" sz="1200" spc="-1" strike="noStrike">
                <a:solidFill>
                  <a:srgbClr val="000000"/>
                </a:solidFill>
                <a:latin typeface="Arial"/>
                <a:ea typeface="DejaVu Sans"/>
              </a:rPr>
              <a:t> 1800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diamond</a:t>
            </a:r>
            <a:endParaRPr b="0" lang="en-US" sz="1200" spc="-1" strike="noStrike">
              <a:latin typeface="Arial"/>
            </a:endParaRPr>
          </a:p>
        </p:txBody>
      </p:sp>
      <p:sp>
        <p:nvSpPr>
          <p:cNvPr id="415" name="Rectangle 7"/>
          <p:cNvSpPr/>
          <p:nvPr/>
        </p:nvSpPr>
        <p:spPr>
          <a:xfrm>
            <a:off x="826920" y="157320"/>
            <a:ext cx="7631640" cy="9673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cc3300"/>
                </a:solidFill>
                <a:latin typeface="Arial"/>
                <a:ea typeface="DejaVu Sans"/>
              </a:rPr>
              <a:t>Thermal Conductivity Analysis of diamond-MMCs </a:t>
            </a:r>
            <a:endParaRPr b="0" lang="en-US" sz="2400" spc="-1" strike="noStrike">
              <a:latin typeface="Arial"/>
            </a:endParaRPr>
          </a:p>
          <a:p>
            <a:pPr algn="ctr">
              <a:lnSpc>
                <a:spcPct val="120000"/>
              </a:lnSpc>
              <a:buNone/>
            </a:pPr>
            <a:r>
              <a:rPr b="1" lang="de-DE" sz="2400" spc="-1" strike="noStrike">
                <a:solidFill>
                  <a:srgbClr val="cc3300"/>
                </a:solidFill>
                <a:latin typeface="Arial"/>
                <a:ea typeface="DejaVu Sans"/>
              </a:rPr>
              <a:t>using the Hasselman - Johnson Equation</a:t>
            </a:r>
            <a:endParaRPr b="0" lang="en-US" sz="2400" spc="-1" strike="noStrike">
              <a:latin typeface="Arial"/>
            </a:endParaRPr>
          </a:p>
        </p:txBody>
      </p:sp>
      <p:sp>
        <p:nvSpPr>
          <p:cNvPr id="416" name="Oval 10"/>
          <p:cNvSpPr/>
          <p:nvPr/>
        </p:nvSpPr>
        <p:spPr>
          <a:xfrm>
            <a:off x="7164360" y="4581360"/>
            <a:ext cx="194040" cy="192600"/>
          </a:xfrm>
          <a:prstGeom prst="ellipse">
            <a:avLst/>
          </a:prstGeom>
          <a:solidFill>
            <a:srgbClr val="ffcc00"/>
          </a:solidFill>
          <a:ln w="9525">
            <a:solidFill>
              <a:srgbClr val="ffcc00"/>
            </a:solidFill>
            <a:round/>
          </a:ln>
        </p:spPr>
        <p:style>
          <a:lnRef idx="0"/>
          <a:fillRef idx="0"/>
          <a:effectRef idx="0"/>
          <a:fontRef idx="minor"/>
        </p:style>
      </p:sp>
      <p:sp>
        <p:nvSpPr>
          <p:cNvPr id="417" name="Text Box 12"/>
          <p:cNvSpPr/>
          <p:nvPr/>
        </p:nvSpPr>
        <p:spPr>
          <a:xfrm>
            <a:off x="5148360" y="3213000"/>
            <a:ext cx="156348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9900"/>
                </a:solidFill>
                <a:latin typeface="Arial"/>
                <a:ea typeface="DejaVu Sans"/>
              </a:rPr>
              <a:t>Cu/diamond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1</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6</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9900"/>
                </a:solidFill>
                <a:latin typeface="Symbol"/>
                <a:ea typeface="DejaVu Sans"/>
              </a:rPr>
              <a:t></a:t>
            </a:r>
            <a:r>
              <a:rPr b="0" lang="en-US" sz="1400" spc="-1" strike="noStrike">
                <a:solidFill>
                  <a:srgbClr val="ff9900"/>
                </a:solidFill>
                <a:latin typeface="Arial"/>
                <a:ea typeface="DejaVu Sans"/>
              </a:rPr>
              <a:t> </a:t>
            </a:r>
            <a:r>
              <a:rPr b="1" lang="en-US" sz="1400" spc="-1" strike="noStrike">
                <a:solidFill>
                  <a:srgbClr val="ff9900"/>
                </a:solidFill>
                <a:latin typeface="Arial"/>
                <a:ea typeface="DejaVu Sans"/>
              </a:rPr>
              <a:t>B = 36</a:t>
            </a:r>
            <a:endParaRPr b="0" lang="en-US" sz="1400" spc="-1" strike="noStrike">
              <a:latin typeface="Arial"/>
            </a:endParaRPr>
          </a:p>
        </p:txBody>
      </p:sp>
      <p:sp>
        <p:nvSpPr>
          <p:cNvPr id="418" name="Line 13"/>
          <p:cNvSpPr/>
          <p:nvPr/>
        </p:nvSpPr>
        <p:spPr>
          <a:xfrm>
            <a:off x="6743520" y="4098600"/>
            <a:ext cx="431640" cy="432000"/>
          </a:xfrm>
          <a:prstGeom prst="line">
            <a:avLst/>
          </a:prstGeom>
          <a:ln w="19050">
            <a:solidFill>
              <a:srgbClr val="ff9900"/>
            </a:solidFill>
            <a:round/>
            <a:tailEnd len="lg" type="stealth" w="lg"/>
          </a:ln>
        </p:spPr>
        <p:style>
          <a:lnRef idx="0"/>
          <a:fillRef idx="0"/>
          <a:effectRef idx="0"/>
          <a:fontRef idx="minor"/>
        </p:style>
      </p:sp>
      <p:pic>
        <p:nvPicPr>
          <p:cNvPr id="419" name="" descr="">
            <a:hlinkClick r:id="" action="ppaction://media"/>
          </p:cNvPr>
          <p:cNvPicPr/>
          <p:nvPr>
            <a:audioFile r:link="rId1"/>
            <p:extLst>
              <p:ext uri="{DAA4B4D4-6D71-4841-9C94-3DE7FCFB9230}">
                <p14:media r:embed="rId2"/>
              </p:ext>
            </p:extLst>
          </p:nvPr>
        </p:nvPicPr>
        <p:blipFill>
          <a:blip r:embed="rId3"/>
          <a:stretch>
            <a:fillRect/>
          </a:stretch>
        </p:blipFill>
        <p:spPr>
          <a:xfrm>
            <a:off x="8534880" y="5486400"/>
            <a:ext cx="608400" cy="608400"/>
          </a:xfrm>
          <a:prstGeom prst="rect">
            <a:avLst/>
          </a:prstGeom>
          <a:ln w="0">
            <a:noFill/>
          </a:ln>
        </p:spPr>
      </p:pic>
      <p:pic>
        <p:nvPicPr>
          <p:cNvPr id="420" name="" descr=""/>
          <p:cNvPicPr/>
          <p:nvPr/>
        </p:nvPicPr>
        <p:blipFill>
          <a:blip r:embed="rId4"/>
          <a:stretch/>
        </p:blipFill>
        <p:spPr>
          <a:xfrm>
            <a:off x="380880" y="774720"/>
            <a:ext cx="8431920" cy="5612760"/>
          </a:xfrm>
          <a:prstGeom prst="rect">
            <a:avLst/>
          </a:prstGeom>
          <a:ln w="0">
            <a:noFill/>
          </a:ln>
        </p:spPr>
      </p:pic>
      <p:pic>
        <p:nvPicPr>
          <p:cNvPr id="421" name="" descr=""/>
          <p:cNvPicPr/>
          <p:nvPr/>
        </p:nvPicPr>
        <p:blipFill>
          <a:blip r:embed="rId5"/>
          <a:stretch/>
        </p:blipFill>
        <p:spPr>
          <a:xfrm>
            <a:off x="241200" y="6083280"/>
            <a:ext cx="786600" cy="532800"/>
          </a:xfrm>
          <a:prstGeom prst="rect">
            <a:avLst/>
          </a:prstGeom>
          <a:ln w="0">
            <a:noFill/>
          </a:ln>
        </p:spPr>
      </p:pic>
      <p:pic>
        <p:nvPicPr>
          <p:cNvPr id="422" name="" descr=""/>
          <p:cNvPicPr/>
          <p:nvPr/>
        </p:nvPicPr>
        <p:blipFill>
          <a:blip r:embed="rId6"/>
          <a:stretch/>
        </p:blipFill>
        <p:spPr>
          <a:xfrm>
            <a:off x="1828800" y="4724280"/>
            <a:ext cx="3377520" cy="469080"/>
          </a:xfrm>
          <a:prstGeom prst="rect">
            <a:avLst/>
          </a:prstGeom>
          <a:ln w="0">
            <a:noFill/>
          </a:ln>
        </p:spPr>
      </p:pic>
      <p:pic>
        <p:nvPicPr>
          <p:cNvPr id="423" name="" descr=""/>
          <p:cNvPicPr/>
          <p:nvPr/>
        </p:nvPicPr>
        <p:blipFill>
          <a:blip r:embed="rId7"/>
          <a:stretch/>
        </p:blipFill>
        <p:spPr>
          <a:xfrm>
            <a:off x="7162920" y="5994360"/>
            <a:ext cx="1065960" cy="862920"/>
          </a:xfrm>
          <a:prstGeom prst="rect">
            <a:avLst/>
          </a:prstGeom>
          <a:ln w="0">
            <a:noFill/>
          </a:ln>
        </p:spPr>
      </p:pic>
    </p:spTree>
  </p:cSld>
  <mc:AlternateContent>
    <mc:Choice Requires="p14">
      <p:transition spd="slow" p14:dur="2000"/>
    </mc:Choice>
    <mc:Fallback>
      <p:transition spd="slow"/>
    </mc:Fallback>
  </mc:AlternateContent>
  <p:timing>
    <p:tnLst>
      <p:par>
        <p:cTn id="241" dur="indefinite" restart="never" nodeType="tmRoot">
          <p:childTnLst>
            <p:seq>
              <p:cTn id="242" dur="indefinite" nodeType="mainSeq">
                <p:childTnLst>
                  <p:par>
                    <p:cTn id="243" nodeType="clickEffect" fill="hold">
                      <p:stCondLst>
                        <p:cond delay="0"/>
                      </p:stCondLst>
                      <p:childTnLst>
                        <p:par>
                          <p:cTn id="244" nodeType="withEffect" fill="hold">
                            <p:stCondLst>
                              <p:cond delay="0"/>
                            </p:stCondLst>
                            <p:childTnLst>
                              <p:par>
                                <p:cTn id="245" nodeType="withEffect" fill="hold" presetClass="entr" presetID="1">
                                  <p:stCondLst>
                                    <p:cond delay="0"/>
                                  </p:stCondLst>
                                  <p:childTnLst>
                                    <p:set>
                                      <p:cBhvr>
                                        <p:cTn id="246"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247" nodeType="clickEffect" fill="hold">
                      <p:stCondLst>
                        <p:cond delay="indefinite"/>
                      </p:stCondLst>
                      <p:childTnLst>
                        <p:par>
                          <p:cTn id="248" nodeType="withEffect" fill="hold">
                            <p:stCondLst>
                              <p:cond delay="0"/>
                            </p:stCondLst>
                            <p:childTnLst>
                              <p:par>
                                <p:cTn id="249" nodeType="withEffect" fill="hold" presetClass="entr" presetID="1">
                                  <p:stCondLst>
                                    <p:cond delay="0"/>
                                  </p:stCondLst>
                                  <p:childTnLst>
                                    <p:set>
                                      <p:cBhvr>
                                        <p:cTn id="250" dur="1" fill="hold">
                                          <p:stCondLst>
                                            <p:cond delay="0"/>
                                          </p:stCondLst>
                                        </p:cTn>
                                        <p:tgtEl>
                                          <p:spTgt spid="413"/>
                                        </p:tgtEl>
                                        <p:attrNameLst>
                                          <p:attrName>style.visibility</p:attrName>
                                        </p:attrNameLst>
                                      </p:cBhvr>
                                      <p:to>
                                        <p:strVal val="visible"/>
                                      </p:to>
                                    </p:set>
                                  </p:childTnLst>
                                </p:cTn>
                              </p:par>
                              <p:par>
                                <p:cTn id="251" nodeType="withEffect" fill="hold" presetClass="entr" presetID="1">
                                  <p:stCondLst>
                                    <p:cond delay="0"/>
                                  </p:stCondLst>
                                  <p:childTnLst>
                                    <p:set>
                                      <p:cBhvr>
                                        <p:cTn id="252" dur="1" fill="hold">
                                          <p:stCondLst>
                                            <p:cond delay="0"/>
                                          </p:stCondLst>
                                        </p:cTn>
                                        <p:tgtEl>
                                          <p:spTgt spid="412"/>
                                        </p:tgtEl>
                                        <p:attrNameLst>
                                          <p:attrName>style.visibility</p:attrName>
                                        </p:attrNameLst>
                                      </p:cBhvr>
                                      <p:to>
                                        <p:strVal val="visible"/>
                                      </p:to>
                                    </p:set>
                                  </p:childTnLst>
                                </p:cTn>
                              </p:par>
                            </p:childTnLst>
                          </p:cTn>
                        </p:par>
                      </p:childTnLst>
                    </p:cTn>
                  </p:par>
                  <p:par>
                    <p:cTn id="253" nodeType="clickEffect" fill="hold">
                      <p:stCondLst>
                        <p:cond delay="indefinite"/>
                      </p:stCondLst>
                      <p:childTnLst>
                        <p:par>
                          <p:cTn id="254" nodeType="withEffect" fill="hold">
                            <p:stCondLst>
                              <p:cond delay="0"/>
                            </p:stCondLst>
                            <p:childTnLst>
                              <p:par>
                                <p:cTn id="255" nodeType="clickEffect" fill="hold" presetClass="entr" presetID="1">
                                  <p:stCondLst>
                                    <p:cond delay="0"/>
                                  </p:stCondLst>
                                  <p:childTnLst>
                                    <p:set>
                                      <p:cBhvr>
                                        <p:cTn id="256" dur="1" fill="hold">
                                          <p:stCondLst>
                                            <p:cond delay="0"/>
                                          </p:stCondLst>
                                        </p:cTn>
                                        <p:tgtEl>
                                          <p:spTgt spid="416"/>
                                        </p:tgtEl>
                                        <p:attrNameLst>
                                          <p:attrName>style.visibility</p:attrName>
                                        </p:attrNameLst>
                                      </p:cBhvr>
                                      <p:to>
                                        <p:strVal val="visible"/>
                                      </p:to>
                                    </p:set>
                                  </p:childTnLst>
                                </p:cTn>
                              </p:par>
                              <p:par>
                                <p:cTn id="257" nodeType="withEffect" fill="hold" presetClass="entr" presetID="1">
                                  <p:stCondLst>
                                    <p:cond delay="0"/>
                                  </p:stCondLst>
                                  <p:childTnLst>
                                    <p:set>
                                      <p:cBhvr>
                                        <p:cTn id="258" dur="1" fill="hold">
                                          <p:stCondLst>
                                            <p:cond delay="0"/>
                                          </p:stCondLst>
                                        </p:cTn>
                                        <p:tgtEl>
                                          <p:spTgt spid="417"/>
                                        </p:tgtEl>
                                        <p:attrNameLst>
                                          <p:attrName>style.visibility</p:attrName>
                                        </p:attrNameLst>
                                      </p:cBhvr>
                                      <p:to>
                                        <p:strVal val="visible"/>
                                      </p:to>
                                    </p:set>
                                  </p:childTnLst>
                                </p:cTn>
                              </p:par>
                              <p:par>
                                <p:cTn id="259" nodeType="withEffect" fill="hold" presetClass="entr" presetID="1">
                                  <p:stCondLst>
                                    <p:cond delay="0"/>
                                  </p:stCondLst>
                                  <p:childTnLst>
                                    <p:set>
                                      <p:cBhvr>
                                        <p:cTn id="260"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261" restart="whenNotActive" nodeType="interactiveSeq" fill="hold">
                <p:stCondLst>
                  <p:cond delay="0" evt="onClick">
                    <p:tgtEl>
                      <p:spTgt spid="419"/>
                    </p:tgtEl>
                  </p:cond>
                </p:stCondLst>
                <p:childTnLst>
                  <p:par>
                    <p:cTn id="262" fill="hold">
                      <p:stCondLst>
                        <p:cond delay="0" evt="onClick">
                          <p:tgtEl>
                            <p:spTgt spid="419"/>
                          </p:tgtEl>
                        </p:cond>
                      </p:stCondLst>
                      <p:childTnLst>
                        <p:par>
                          <p:cTn id="263" fill="hold">
                            <p:stCondLst>
                              <p:cond delay="0"/>
                            </p:stCondLst>
                            <p:childTnLst>
                              <p:par>
                                <p:cTn id="264" nodeType="clickEffect" fill="hold" presetClass="mediacall">
                                  <p:stCondLst>
                                    <p:cond delay="0"/>
                                  </p:stCondLst>
                                  <p:childTnLst>
                                    <p:cmd type="call" cmd="playFrom(0.0)">
                                      <p:cBhvr>
                                        <p:cTn id="265" dur="47163" fill="hold"/>
                                        <p:tgtEl>
                                          <p:spTgt spid="41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19"/>
                </p:tgtEl>
              </p:cMediaNode>
            </p:audio>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4" name="Picture 7" descr=""/>
          <p:cNvPicPr/>
          <p:nvPr/>
        </p:nvPicPr>
        <p:blipFill>
          <a:blip r:embed="rId1"/>
          <a:stretch/>
        </p:blipFill>
        <p:spPr>
          <a:xfrm>
            <a:off x="0" y="0"/>
            <a:ext cx="9142920" cy="6847560"/>
          </a:xfrm>
          <a:prstGeom prst="rect">
            <a:avLst/>
          </a:prstGeom>
          <a:ln w="0">
            <a:noFill/>
          </a:ln>
        </p:spPr>
      </p:pic>
      <p:pic>
        <p:nvPicPr>
          <p:cNvPr id="425" name="" descr="">
            <a:hlinkClick r:id="" action="ppaction://media"/>
          </p:cNvPr>
          <p:cNvPicPr/>
          <p:nvPr>
            <a:audioFile r:link="rId2"/>
            <p:extLst>
              <p:ext uri="{DAA4B4D4-6D71-4841-9C94-3DE7FCFB9230}">
                <p14:media r:embed="rId3"/>
              </p:ext>
            </p:extLst>
          </p:nvPr>
        </p:nvPicPr>
        <p:blipFill>
          <a:blip r:embed="rId4"/>
          <a:stretch>
            <a:fillRect/>
          </a:stretch>
        </p:blipFill>
        <p:spPr>
          <a:xfrm>
            <a:off x="4267080" y="3124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266" dur="indefinite" restart="never" nodeType="tmRoot">
          <p:childTnLst>
            <p:seq>
              <p:cTn id="267" restart="whenNotActive" nodeType="interactiveSeq" fill="hold">
                <p:stCondLst>
                  <p:cond delay="0" evt="onClick">
                    <p:tgtEl>
                      <p:spTgt spid="425"/>
                    </p:tgtEl>
                  </p:cond>
                </p:stCondLst>
                <p:childTnLst>
                  <p:par>
                    <p:cTn id="268" fill="hold">
                      <p:stCondLst>
                        <p:cond delay="0" evt="onClick">
                          <p:tgtEl>
                            <p:spTgt spid="425"/>
                          </p:tgtEl>
                        </p:cond>
                      </p:stCondLst>
                      <p:childTnLst>
                        <p:par>
                          <p:cTn id="269" fill="hold">
                            <p:stCondLst>
                              <p:cond delay="0"/>
                            </p:stCondLst>
                            <p:childTnLst>
                              <p:par>
                                <p:cTn id="270" nodeType="clickEffect" fill="hold" presetClass="mediacall">
                                  <p:stCondLst>
                                    <p:cond delay="0"/>
                                  </p:stCondLst>
                                  <p:childTnLst>
                                    <p:cmd type="call" cmd="playFrom(0.0)">
                                      <p:cBhvr>
                                        <p:cTn id="271" dur="53502" fill="hold"/>
                                        <p:tgtEl>
                                          <p:spTgt spid="4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25"/>
                </p:tgtEl>
              </p:cMediaNode>
            </p:audio>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Text Box 3"/>
          <p:cNvSpPr/>
          <p:nvPr/>
        </p:nvSpPr>
        <p:spPr>
          <a:xfrm>
            <a:off x="1459440" y="1278000"/>
            <a:ext cx="2413440" cy="539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a:t>
            </a:r>
            <a:r>
              <a:rPr b="1" lang="de-DE" sz="1200" spc="-1" strike="noStrike">
                <a:solidFill>
                  <a:srgbClr val="000000"/>
                </a:solidFill>
                <a:latin typeface="Arial"/>
                <a:ea typeface="DejaVu Sans"/>
              </a:rPr>
              <a:t>	</a:t>
            </a:r>
            <a:r>
              <a:rPr b="1" lang="de-DE" sz="1200" spc="-1" strike="noStrike">
                <a:solidFill>
                  <a:srgbClr val="000000"/>
                </a:solidFill>
                <a:latin typeface="Arial"/>
                <a:ea typeface="DejaVu Sans"/>
              </a:rPr>
              <a:t>300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SiC</a:t>
            </a:r>
            <a:endParaRPr b="0" lang="en-US" sz="1200" spc="-1" strike="noStrike">
              <a:latin typeface="Arial"/>
            </a:endParaRPr>
          </a:p>
          <a:p>
            <a:pPr>
              <a:lnSpc>
                <a:spcPct val="100000"/>
              </a:lnSpc>
              <a:buNone/>
              <a:tabLst>
                <a:tab algn="l" pos="444600"/>
              </a:tabLst>
            </a:pPr>
            <a:r>
              <a:rPr b="1" lang="de-DE" sz="1200" spc="-1" strike="noStrike">
                <a:solidFill>
                  <a:srgbClr val="000000"/>
                </a:solidFill>
                <a:latin typeface="Arial"/>
                <a:ea typeface="DejaVu Sans"/>
              </a:rPr>
              <a:t>	</a:t>
            </a:r>
            <a:r>
              <a:rPr b="1" lang="de-DE" sz="1200" spc="-1" strike="noStrike">
                <a:solidFill>
                  <a:srgbClr val="cc0000"/>
                </a:solidFill>
                <a:latin typeface="Arial"/>
                <a:ea typeface="DejaVu Sans"/>
              </a:rPr>
              <a:t>1800 W/m</a:t>
            </a:r>
            <a:r>
              <a:rPr b="1" lang="en-US" sz="1200" spc="-1" strike="noStrike">
                <a:solidFill>
                  <a:srgbClr val="cc0000"/>
                </a:solidFill>
                <a:latin typeface="Arial"/>
                <a:ea typeface="DejaVu Sans"/>
              </a:rPr>
              <a:t>·</a:t>
            </a:r>
            <a:r>
              <a:rPr b="1" lang="de-DE" sz="1200" spc="-1" strike="noStrike">
                <a:solidFill>
                  <a:srgbClr val="cc0000"/>
                </a:solidFill>
                <a:latin typeface="Arial"/>
                <a:ea typeface="DejaVu Sans"/>
              </a:rPr>
              <a:t>K for diamond</a:t>
            </a:r>
            <a:endParaRPr b="0" lang="en-US" sz="1200" spc="-1" strike="noStrike">
              <a:latin typeface="Arial"/>
            </a:endParaRPr>
          </a:p>
        </p:txBody>
      </p:sp>
      <p:sp>
        <p:nvSpPr>
          <p:cNvPr id="427" name="Text Box 5"/>
          <p:cNvSpPr/>
          <p:nvPr/>
        </p:nvSpPr>
        <p:spPr>
          <a:xfrm>
            <a:off x="2950920" y="2603520"/>
            <a:ext cx="1505520" cy="66780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p:txBody>
      </p:sp>
      <p:sp>
        <p:nvSpPr>
          <p:cNvPr id="428" name="Text Box 6"/>
          <p:cNvSpPr/>
          <p:nvPr/>
        </p:nvSpPr>
        <p:spPr>
          <a:xfrm>
            <a:off x="4895280" y="3344760"/>
            <a:ext cx="1350360" cy="66780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3333cc"/>
                </a:solidFill>
                <a:latin typeface="Arial"/>
                <a:ea typeface="DejaVu Sans"/>
              </a:rPr>
              <a:t>Al/SiC</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p:txBody>
      </p:sp>
      <p:sp>
        <p:nvSpPr>
          <p:cNvPr id="429" name="Line 7"/>
          <p:cNvSpPr/>
          <p:nvPr/>
        </p:nvSpPr>
        <p:spPr>
          <a:xfrm>
            <a:off x="6338880" y="3765240"/>
            <a:ext cx="695160" cy="204840"/>
          </a:xfrm>
          <a:prstGeom prst="line">
            <a:avLst/>
          </a:prstGeom>
          <a:ln w="19050">
            <a:solidFill>
              <a:srgbClr val="3333cc"/>
            </a:solidFill>
            <a:round/>
            <a:tailEnd len="lg" type="stealth" w="lg"/>
          </a:ln>
        </p:spPr>
        <p:style>
          <a:lnRef idx="0"/>
          <a:fillRef idx="0"/>
          <a:effectRef idx="0"/>
          <a:fontRef idx="minor"/>
        </p:style>
      </p:sp>
      <p:sp>
        <p:nvSpPr>
          <p:cNvPr id="430" name="Oval 8"/>
          <p:cNvSpPr/>
          <p:nvPr/>
        </p:nvSpPr>
        <p:spPr>
          <a:xfrm>
            <a:off x="7043760" y="3975120"/>
            <a:ext cx="194040" cy="192600"/>
          </a:xfrm>
          <a:prstGeom prst="ellipse">
            <a:avLst/>
          </a:prstGeom>
          <a:solidFill>
            <a:srgbClr val="3333cc"/>
          </a:solidFill>
          <a:ln w="9525">
            <a:solidFill>
              <a:srgbClr val="3333cc"/>
            </a:solidFill>
            <a:round/>
          </a:ln>
        </p:spPr>
        <p:style>
          <a:lnRef idx="0"/>
          <a:fillRef idx="0"/>
          <a:effectRef idx="0"/>
          <a:fontRef idx="minor"/>
        </p:style>
      </p:sp>
      <p:sp>
        <p:nvSpPr>
          <p:cNvPr id="431" name="Text Box 10"/>
          <p:cNvSpPr/>
          <p:nvPr/>
        </p:nvSpPr>
        <p:spPr>
          <a:xfrm>
            <a:off x="7534080" y="2895480"/>
            <a:ext cx="4593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DE" sz="3600" spc="-1" strike="noStrike">
                <a:solidFill>
                  <a:srgbClr val="ff0000"/>
                </a:solidFill>
                <a:latin typeface="Arial"/>
                <a:ea typeface="DejaVu Sans"/>
              </a:rPr>
              <a:t>?</a:t>
            </a:r>
            <a:endParaRPr b="0" lang="en-US" sz="3600" spc="-1" strike="noStrike">
              <a:latin typeface="Arial"/>
            </a:endParaRPr>
          </a:p>
        </p:txBody>
      </p:sp>
      <p:sp>
        <p:nvSpPr>
          <p:cNvPr id="432" name="Rectangle 11"/>
          <p:cNvSpPr/>
          <p:nvPr/>
        </p:nvSpPr>
        <p:spPr>
          <a:xfrm>
            <a:off x="1751040" y="919080"/>
            <a:ext cx="5061600" cy="321120"/>
          </a:xfrm>
          <a:prstGeom prst="rect">
            <a:avLst/>
          </a:prstGeom>
          <a:solidFill>
            <a:schemeClr val="bg1"/>
          </a:solidFill>
          <a:ln w="0">
            <a:noFill/>
          </a:ln>
        </p:spPr>
        <p:style>
          <a:lnRef idx="0"/>
          <a:fillRef idx="0"/>
          <a:effectRef idx="0"/>
          <a:fontRef idx="minor"/>
        </p:style>
      </p:sp>
      <p:sp>
        <p:nvSpPr>
          <p:cNvPr id="433" name="Rectangle 13"/>
          <p:cNvSpPr/>
          <p:nvPr/>
        </p:nvSpPr>
        <p:spPr>
          <a:xfrm>
            <a:off x="324000" y="6453360"/>
            <a:ext cx="849672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de-CH" sz="1200" spc="-1" strike="noStrike">
                <a:solidFill>
                  <a:srgbClr val="000000"/>
                </a:solidFill>
                <a:latin typeface="Arial"/>
                <a:ea typeface="DejaVu Sans"/>
              </a:rPr>
              <a:t>*</a:t>
            </a:r>
            <a:r>
              <a:rPr b="0" lang="de-CH" sz="1200" spc="-1" strike="noStrike">
                <a:solidFill>
                  <a:srgbClr val="000000"/>
                </a:solidFill>
                <a:latin typeface="Arial"/>
                <a:ea typeface="DejaVu Sans"/>
              </a:rPr>
              <a:t> D.P.H.Hasselman and Lloyd F.Johnson, Journal of composite materials, Vol. 21, June 1987, 508-515</a:t>
            </a:r>
            <a:endParaRPr b="0" lang="en-US" sz="1200" spc="-1" strike="noStrike">
              <a:latin typeface="Arial"/>
            </a:endParaRPr>
          </a:p>
        </p:txBody>
      </p:sp>
      <p:sp>
        <p:nvSpPr>
          <p:cNvPr id="434" name="Line 14"/>
          <p:cNvSpPr/>
          <p:nvPr/>
        </p:nvSpPr>
        <p:spPr>
          <a:xfrm>
            <a:off x="179280" y="6403680"/>
            <a:ext cx="7275600" cy="360"/>
          </a:xfrm>
          <a:prstGeom prst="line">
            <a:avLst/>
          </a:prstGeom>
          <a:ln w="9525">
            <a:solidFill>
              <a:srgbClr val="000000"/>
            </a:solidFill>
            <a:round/>
          </a:ln>
        </p:spPr>
        <p:style>
          <a:lnRef idx="0"/>
          <a:fillRef idx="0"/>
          <a:effectRef idx="0"/>
          <a:fontRef idx="minor"/>
        </p:style>
      </p:sp>
      <p:sp>
        <p:nvSpPr>
          <p:cNvPr id="435" name="Rectangle 15"/>
          <p:cNvSpPr/>
          <p:nvPr/>
        </p:nvSpPr>
        <p:spPr>
          <a:xfrm>
            <a:off x="6811920" y="1262160"/>
            <a:ext cx="668880" cy="4185000"/>
          </a:xfrm>
          <a:prstGeom prst="rect">
            <a:avLst/>
          </a:prstGeom>
          <a:solidFill>
            <a:srgbClr val="33cccc">
              <a:alpha val="50000"/>
            </a:srgbClr>
          </a:solidFill>
          <a:ln w="0">
            <a:noFill/>
          </a:ln>
        </p:spPr>
        <p:style>
          <a:lnRef idx="0"/>
          <a:fillRef idx="0"/>
          <a:effectRef idx="0"/>
          <a:fontRef idx="minor"/>
        </p:style>
      </p:sp>
      <p:sp>
        <p:nvSpPr>
          <p:cNvPr id="436" name="Rectangle 16"/>
          <p:cNvSpPr/>
          <p:nvPr/>
        </p:nvSpPr>
        <p:spPr>
          <a:xfrm rot="16200000">
            <a:off x="4508280" y="-1298160"/>
            <a:ext cx="505440" cy="6671160"/>
          </a:xfrm>
          <a:prstGeom prst="rect">
            <a:avLst/>
          </a:prstGeom>
          <a:solidFill>
            <a:srgbClr val="ff0000">
              <a:alpha val="55000"/>
            </a:srgbClr>
          </a:solidFill>
          <a:ln w="0">
            <a:noFill/>
          </a:ln>
        </p:spPr>
        <p:style>
          <a:lnRef idx="0"/>
          <a:fillRef idx="0"/>
          <a:effectRef idx="0"/>
          <a:fontRef idx="minor"/>
        </p:style>
      </p:sp>
      <p:sp>
        <p:nvSpPr>
          <p:cNvPr id="437" name="AutoShape 17"/>
          <p:cNvSpPr/>
          <p:nvPr/>
        </p:nvSpPr>
        <p:spPr>
          <a:xfrm rot="16200000">
            <a:off x="6422400" y="3002400"/>
            <a:ext cx="1464120" cy="246600"/>
          </a:xfrm>
          <a:prstGeom prst="notchedRightArrow">
            <a:avLst>
              <a:gd name="adj1" fmla="val 50000"/>
              <a:gd name="adj2" fmla="val 147917"/>
            </a:avLst>
          </a:prstGeom>
          <a:solidFill>
            <a:srgbClr val="ff0000"/>
          </a:solidFill>
          <a:ln w="9525">
            <a:solidFill>
              <a:srgbClr val="ff0000"/>
            </a:solidFill>
            <a:miter/>
          </a:ln>
        </p:spPr>
        <p:style>
          <a:lnRef idx="0"/>
          <a:fillRef idx="0"/>
          <a:effectRef idx="0"/>
          <a:fontRef idx="minor"/>
        </p:style>
      </p:sp>
      <p:sp>
        <p:nvSpPr>
          <p:cNvPr id="438" name="Rectangle 18"/>
          <p:cNvSpPr/>
          <p:nvPr/>
        </p:nvSpPr>
        <p:spPr>
          <a:xfrm>
            <a:off x="441360" y="316080"/>
            <a:ext cx="7941240" cy="528480"/>
          </a:xfrm>
          <a:prstGeom prst="rect">
            <a:avLst/>
          </a:prstGeom>
          <a:solidFill>
            <a:srgbClr val="f8f8f8"/>
          </a:solidFill>
          <a:ln w="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ff0000"/>
                </a:solidFill>
                <a:latin typeface="Arial"/>
                <a:ea typeface="DejaVu Sans"/>
              </a:rPr>
              <a:t>Thermal Conductivity Potential of Diamond/Al MMCs </a:t>
            </a:r>
            <a:endParaRPr b="0" lang="en-US" sz="2400" spc="-1" strike="noStrike">
              <a:latin typeface="Arial"/>
            </a:endParaRPr>
          </a:p>
        </p:txBody>
      </p:sp>
      <p:pic>
        <p:nvPicPr>
          <p:cNvPr id="439" name="" descr="">
            <a:hlinkClick r:id="" action="ppaction://media"/>
          </p:cNvPr>
          <p:cNvPicPr/>
          <p:nvPr>
            <a:audioFile r:link="rId1"/>
            <p:extLst>
              <p:ext uri="{DAA4B4D4-6D71-4841-9C94-3DE7FCFB9230}">
                <p14:media r:embed="rId2"/>
              </p:ext>
            </p:extLst>
          </p:nvPr>
        </p:nvPicPr>
        <p:blipFill>
          <a:blip r:embed="rId3"/>
          <a:stretch>
            <a:fillRect/>
          </a:stretch>
        </p:blipFill>
        <p:spPr>
          <a:xfrm>
            <a:off x="8458200" y="6020280"/>
            <a:ext cx="608400" cy="608400"/>
          </a:xfrm>
          <a:prstGeom prst="rect">
            <a:avLst/>
          </a:prstGeom>
          <a:ln w="0">
            <a:noFill/>
          </a:ln>
        </p:spPr>
      </p:pic>
      <p:pic>
        <p:nvPicPr>
          <p:cNvPr id="440" name="" descr=""/>
          <p:cNvPicPr/>
          <p:nvPr/>
        </p:nvPicPr>
        <p:blipFill>
          <a:blip r:embed="rId4"/>
          <a:stretch/>
        </p:blipFill>
        <p:spPr>
          <a:xfrm>
            <a:off x="291960" y="787320"/>
            <a:ext cx="8406720" cy="5600160"/>
          </a:xfrm>
          <a:prstGeom prst="rect">
            <a:avLst/>
          </a:prstGeom>
          <a:ln w="0">
            <a:noFill/>
          </a:ln>
        </p:spPr>
      </p:pic>
      <p:pic>
        <p:nvPicPr>
          <p:cNvPr id="441" name="" descr=""/>
          <p:cNvPicPr/>
          <p:nvPr/>
        </p:nvPicPr>
        <p:blipFill>
          <a:blip r:embed="rId5"/>
          <a:stretch/>
        </p:blipFill>
        <p:spPr>
          <a:xfrm>
            <a:off x="5587920" y="4762440"/>
            <a:ext cx="659520" cy="443880"/>
          </a:xfrm>
          <a:prstGeom prst="rect">
            <a:avLst/>
          </a:prstGeom>
          <a:ln w="0">
            <a:noFill/>
          </a:ln>
        </p:spPr>
      </p:pic>
      <p:pic>
        <p:nvPicPr>
          <p:cNvPr id="442" name="" descr=""/>
          <p:cNvPicPr/>
          <p:nvPr/>
        </p:nvPicPr>
        <p:blipFill>
          <a:blip r:embed="rId6"/>
          <a:stretch/>
        </p:blipFill>
        <p:spPr>
          <a:xfrm>
            <a:off x="1676520" y="4737240"/>
            <a:ext cx="3517200" cy="456480"/>
          </a:xfrm>
          <a:prstGeom prst="rect">
            <a:avLst/>
          </a:prstGeom>
          <a:ln w="0">
            <a:noFill/>
          </a:ln>
        </p:spPr>
      </p:pic>
    </p:spTree>
  </p:cSld>
  <mc:AlternateContent>
    <mc:Choice Requires="p14">
      <p:transition spd="slow" p14:dur="2000"/>
    </mc:Choice>
    <mc:Fallback>
      <p:transition spd="slow"/>
    </mc:Fallback>
  </mc:AlternateContent>
  <p:timing>
    <p:tnLst>
      <p:par>
        <p:cTn id="272" dur="indefinite" restart="never" nodeType="tmRoot">
          <p:childTnLst>
            <p:seq>
              <p:cTn id="273" dur="indefinite" nodeType="mainSeq">
                <p:childTnLst>
                  <p:par>
                    <p:cTn id="274" nodeType="clickEffect" fill="hold">
                      <p:stCondLst>
                        <p:cond delay="0"/>
                      </p:stCondLst>
                      <p:childTnLst>
                        <p:par>
                          <p:cTn id="275" nodeType="withEffect" fill="hold">
                            <p:stCondLst>
                              <p:cond delay="0"/>
                            </p:stCondLst>
                            <p:childTnLst>
                              <p:par>
                                <p:cTn id="276" nodeType="withEffect" fill="hold" presetClass="entr" presetID="1">
                                  <p:stCondLst>
                                    <p:cond delay="0"/>
                                  </p:stCondLst>
                                  <p:childTnLst>
                                    <p:set>
                                      <p:cBhvr>
                                        <p:cTn id="277" dur="1" fill="hold">
                                          <p:stCondLst>
                                            <p:cond delay="0"/>
                                          </p:stCondLst>
                                        </p:cTn>
                                        <p:tgtEl>
                                          <p:spTgt spid="426">
                                            <p:txEl>
                                              <p:pRg st="0" end="0"/>
                                            </p:txEl>
                                          </p:spTgt>
                                        </p:tgtEl>
                                        <p:attrNameLst>
                                          <p:attrName>style.visibility</p:attrName>
                                        </p:attrNameLst>
                                      </p:cBhvr>
                                      <p:to>
                                        <p:strVal val="visible"/>
                                      </p:to>
                                    </p:set>
                                  </p:childTnLst>
                                </p:cTn>
                              </p:par>
                              <p:par>
                                <p:cTn id="278" nodeType="withEffect" fill="hold" presetClass="entr" presetID="1">
                                  <p:stCondLst>
                                    <p:cond delay="0"/>
                                  </p:stCondLst>
                                  <p:childTnLst>
                                    <p:set>
                                      <p:cBhvr>
                                        <p:cTn id="279" dur="1" fill="hold">
                                          <p:stCondLst>
                                            <p:cond delay="0"/>
                                          </p:stCondLst>
                                        </p:cTn>
                                        <p:tgtEl>
                                          <p:spTgt spid="428"/>
                                        </p:tgtEl>
                                        <p:attrNameLst>
                                          <p:attrName>style.visibility</p:attrName>
                                        </p:attrNameLst>
                                      </p:cBhvr>
                                      <p:to>
                                        <p:strVal val="visible"/>
                                      </p:to>
                                    </p:set>
                                  </p:childTnLst>
                                </p:cTn>
                              </p:par>
                              <p:par>
                                <p:cTn id="280" nodeType="withEffect" fill="hold" presetClass="entr" presetID="1">
                                  <p:stCondLst>
                                    <p:cond delay="0"/>
                                  </p:stCondLst>
                                  <p:childTnLst>
                                    <p:set>
                                      <p:cBhvr>
                                        <p:cTn id="281" dur="1" fill="hold">
                                          <p:stCondLst>
                                            <p:cond delay="0"/>
                                          </p:stCondLst>
                                        </p:cTn>
                                        <p:tgtEl>
                                          <p:spTgt spid="429"/>
                                        </p:tgtEl>
                                        <p:attrNameLst>
                                          <p:attrName>style.visibility</p:attrName>
                                        </p:attrNameLst>
                                      </p:cBhvr>
                                      <p:to>
                                        <p:strVal val="visible"/>
                                      </p:to>
                                    </p:set>
                                  </p:childTnLst>
                                </p:cTn>
                              </p:par>
                              <p:par>
                                <p:cTn id="282" nodeType="withEffect" fill="hold" presetClass="entr" presetID="1">
                                  <p:stCondLst>
                                    <p:cond delay="0"/>
                                  </p:stCondLst>
                                  <p:childTnLst>
                                    <p:set>
                                      <p:cBhvr>
                                        <p:cTn id="283" dur="1" fill="hold">
                                          <p:stCondLst>
                                            <p:cond delay="0"/>
                                          </p:stCondLst>
                                        </p:cTn>
                                        <p:tgtEl>
                                          <p:spTgt spid="430"/>
                                        </p:tgtEl>
                                        <p:attrNameLst>
                                          <p:attrName>style.visibility</p:attrName>
                                        </p:attrNameLst>
                                      </p:cBhvr>
                                      <p:to>
                                        <p:strVal val="visible"/>
                                      </p:to>
                                    </p:set>
                                  </p:childTnLst>
                                </p:cTn>
                              </p:par>
                            </p:childTnLst>
                          </p:cTn>
                        </p:par>
                      </p:childTnLst>
                    </p:cTn>
                  </p:par>
                  <p:par>
                    <p:cTn id="284" nodeType="clickEffect" fill="hold">
                      <p:stCondLst>
                        <p:cond delay="indefinite"/>
                      </p:stCondLst>
                      <p:childTnLst>
                        <p:par>
                          <p:cTn id="285" nodeType="withEffect" fill="hold">
                            <p:stCondLst>
                              <p:cond delay="0"/>
                            </p:stCondLst>
                            <p:childTnLst>
                              <p:par>
                                <p:cTn id="286" nodeType="withEffect" fill="hold" presetClass="entr" presetID="1">
                                  <p:stCondLst>
                                    <p:cond delay="0"/>
                                  </p:stCondLst>
                                  <p:childTnLst>
                                    <p:set>
                                      <p:cBhvr>
                                        <p:cTn id="287" dur="1" fill="hold">
                                          <p:stCondLst>
                                            <p:cond delay="0"/>
                                          </p:stCondLst>
                                        </p:cTn>
                                        <p:tgtEl>
                                          <p:spTgt spid="427"/>
                                        </p:tgtEl>
                                        <p:attrNameLst>
                                          <p:attrName>style.visibility</p:attrName>
                                        </p:attrNameLst>
                                      </p:cBhvr>
                                      <p:to>
                                        <p:strVal val="visible"/>
                                      </p:to>
                                    </p:set>
                                  </p:childTnLst>
                                </p:cTn>
                              </p:par>
                              <p:par>
                                <p:cTn id="288" nodeType="withEffect" fill="hold" presetClass="entr" presetID="1">
                                  <p:stCondLst>
                                    <p:cond delay="0"/>
                                  </p:stCondLst>
                                  <p:childTnLst>
                                    <p:set>
                                      <p:cBhvr>
                                        <p:cTn id="289" dur="1" fill="hold">
                                          <p:stCondLst>
                                            <p:cond delay="0"/>
                                          </p:stCondLst>
                                        </p:cTn>
                                        <p:tgtEl>
                                          <p:spTgt spid="426">
                                            <p:txEl>
                                              <p:pRg st="1" end="1"/>
                                            </p:txEl>
                                          </p:spTgt>
                                        </p:tgtEl>
                                        <p:attrNameLst>
                                          <p:attrName>style.visibility</p:attrName>
                                        </p:attrNameLst>
                                      </p:cBhvr>
                                      <p:to>
                                        <p:strVal val="visible"/>
                                      </p:to>
                                    </p:set>
                                  </p:childTnLst>
                                </p:cTn>
                              </p:par>
                            </p:childTnLst>
                          </p:cTn>
                        </p:par>
                      </p:childTnLst>
                    </p:cTn>
                  </p:par>
                  <p:par>
                    <p:cTn id="290" nodeType="clickEffect" fill="hold">
                      <p:stCondLst>
                        <p:cond delay="indefinite"/>
                      </p:stCondLst>
                      <p:childTnLst>
                        <p:par>
                          <p:cTn id="291" nodeType="withEffect" fill="hold">
                            <p:stCondLst>
                              <p:cond delay="0"/>
                            </p:stCondLst>
                            <p:childTnLst>
                              <p:par>
                                <p:cTn id="292" nodeType="clickEffect" fill="hold" presetClass="entr" presetID="1">
                                  <p:stCondLst>
                                    <p:cond delay="0"/>
                                  </p:stCondLst>
                                  <p:childTnLst>
                                    <p:set>
                                      <p:cBhvr>
                                        <p:cTn id="293" dur="1" fill="hold">
                                          <p:stCondLst>
                                            <p:cond delay="0"/>
                                          </p:stCondLst>
                                        </p:cTn>
                                        <p:tgtEl>
                                          <p:spTgt spid="436"/>
                                        </p:tgtEl>
                                        <p:attrNameLst>
                                          <p:attrName>style.visibility</p:attrName>
                                        </p:attrNameLst>
                                      </p:cBhvr>
                                      <p:to>
                                        <p:strVal val="visible"/>
                                      </p:to>
                                    </p:set>
                                  </p:childTnLst>
                                </p:cTn>
                              </p:par>
                              <p:par>
                                <p:cTn id="294" nodeType="withEffect" fill="hold" presetClass="entr" presetID="1">
                                  <p:stCondLst>
                                    <p:cond delay="0"/>
                                  </p:stCondLst>
                                  <p:childTnLst>
                                    <p:set>
                                      <p:cBhvr>
                                        <p:cTn id="295" dur="1" fill="hold">
                                          <p:stCondLst>
                                            <p:cond delay="0"/>
                                          </p:stCondLst>
                                        </p:cTn>
                                        <p:tgtEl>
                                          <p:spTgt spid="435"/>
                                        </p:tgtEl>
                                        <p:attrNameLst>
                                          <p:attrName>style.visibility</p:attrName>
                                        </p:attrNameLst>
                                      </p:cBhvr>
                                      <p:to>
                                        <p:strVal val="visible"/>
                                      </p:to>
                                    </p:set>
                                  </p:childTnLst>
                                </p:cTn>
                              </p:par>
                              <p:par>
                                <p:cTn id="296" nodeType="withEffect" fill="hold" presetClass="entr" presetID="1">
                                  <p:stCondLst>
                                    <p:cond delay="0"/>
                                  </p:stCondLst>
                                  <p:childTnLst>
                                    <p:set>
                                      <p:cBhvr>
                                        <p:cTn id="297" dur="1" fill="hold">
                                          <p:stCondLst>
                                            <p:cond delay="0"/>
                                          </p:stCondLst>
                                        </p:cTn>
                                        <p:tgtEl>
                                          <p:spTgt spid="437"/>
                                        </p:tgtEl>
                                        <p:attrNameLst>
                                          <p:attrName>style.visibility</p:attrName>
                                        </p:attrNameLst>
                                      </p:cBhvr>
                                      <p:to>
                                        <p:strVal val="visible"/>
                                      </p:to>
                                    </p:set>
                                  </p:childTnLst>
                                </p:cTn>
                              </p:par>
                              <p:par>
                                <p:cTn id="298" nodeType="withEffect" fill="hold" presetClass="entr" presetID="1">
                                  <p:stCondLst>
                                    <p:cond delay="0"/>
                                  </p:stCondLst>
                                  <p:childTnLst>
                                    <p:set>
                                      <p:cBhvr>
                                        <p:cTn id="299"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300" restart="whenNotActive" nodeType="interactiveSeq" fill="hold">
                <p:stCondLst>
                  <p:cond delay="0" evt="onClick">
                    <p:tgtEl>
                      <p:spTgt spid="439"/>
                    </p:tgtEl>
                  </p:cond>
                </p:stCondLst>
                <p:childTnLst>
                  <p:par>
                    <p:cTn id="301" fill="hold">
                      <p:stCondLst>
                        <p:cond delay="0" evt="onClick">
                          <p:tgtEl>
                            <p:spTgt spid="439"/>
                          </p:tgtEl>
                        </p:cond>
                      </p:stCondLst>
                      <p:childTnLst>
                        <p:par>
                          <p:cTn id="302" fill="hold">
                            <p:stCondLst>
                              <p:cond delay="0"/>
                            </p:stCondLst>
                            <p:childTnLst>
                              <p:par>
                                <p:cTn id="303" nodeType="clickEffect" fill="hold" presetClass="mediacall">
                                  <p:stCondLst>
                                    <p:cond delay="0"/>
                                  </p:stCondLst>
                                  <p:childTnLst>
                                    <p:cmd type="call" cmd="playFrom(0.0)">
                                      <p:cBhvr>
                                        <p:cTn id="304" dur="31350" fill="hold"/>
                                        <p:tgtEl>
                                          <p:spTgt spid="4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39"/>
                </p:tgtEl>
              </p:cMediaNode>
            </p:audio>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3" name="Picture 2" descr=""/>
          <p:cNvPicPr/>
          <p:nvPr/>
        </p:nvPicPr>
        <p:blipFill>
          <a:blip r:embed="rId1"/>
          <a:stretch/>
        </p:blipFill>
        <p:spPr>
          <a:xfrm>
            <a:off x="4041720" y="1484280"/>
            <a:ext cx="4561560" cy="3289680"/>
          </a:xfrm>
          <a:prstGeom prst="rect">
            <a:avLst/>
          </a:prstGeom>
          <a:ln w="0">
            <a:noFill/>
          </a:ln>
        </p:spPr>
      </p:pic>
      <p:sp>
        <p:nvSpPr>
          <p:cNvPr id="444" name="Text Box 3"/>
          <p:cNvSpPr/>
          <p:nvPr/>
        </p:nvSpPr>
        <p:spPr>
          <a:xfrm>
            <a:off x="757080" y="988920"/>
            <a:ext cx="57232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000000"/>
                </a:solidFill>
                <a:latin typeface="Arial"/>
                <a:ea typeface="DejaVu Sans"/>
              </a:rPr>
              <a:t>results on Al/diamond -</a:t>
            </a:r>
            <a:r>
              <a:rPr b="1" lang="de-DE" sz="2000" spc="-1" strike="noStrike">
                <a:solidFill>
                  <a:srgbClr val="3333ff"/>
                </a:solidFill>
                <a:latin typeface="Arial"/>
                <a:ea typeface="DejaVu Sans"/>
              </a:rPr>
              <a:t> synthesis feasibility </a:t>
            </a:r>
            <a:endParaRPr b="0" lang="en-US" sz="2000" spc="-1" strike="noStrike">
              <a:latin typeface="Arial"/>
            </a:endParaRPr>
          </a:p>
        </p:txBody>
      </p:sp>
      <p:sp>
        <p:nvSpPr>
          <p:cNvPr id="445" name="Text Box 4"/>
          <p:cNvSpPr/>
          <p:nvPr/>
        </p:nvSpPr>
        <p:spPr>
          <a:xfrm>
            <a:off x="900000" y="371520"/>
            <a:ext cx="689040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High thermal conductivity Al/diamond MMCs </a:t>
            </a:r>
            <a:endParaRPr b="0" lang="en-US" sz="2400" spc="-1" strike="noStrike">
              <a:latin typeface="Arial"/>
            </a:endParaRPr>
          </a:p>
        </p:txBody>
      </p:sp>
      <p:pic>
        <p:nvPicPr>
          <p:cNvPr id="446" name="Picture 5" descr=""/>
          <p:cNvPicPr/>
          <p:nvPr/>
        </p:nvPicPr>
        <p:blipFill>
          <a:blip r:embed="rId2"/>
          <a:stretch/>
        </p:blipFill>
        <p:spPr>
          <a:xfrm>
            <a:off x="684360" y="1743120"/>
            <a:ext cx="2880360" cy="2692800"/>
          </a:xfrm>
          <a:prstGeom prst="rect">
            <a:avLst/>
          </a:prstGeom>
          <a:ln w="0">
            <a:noFill/>
          </a:ln>
        </p:spPr>
      </p:pic>
      <p:sp>
        <p:nvSpPr>
          <p:cNvPr id="447" name="Rectangle 6"/>
          <p:cNvSpPr/>
          <p:nvPr/>
        </p:nvSpPr>
        <p:spPr>
          <a:xfrm>
            <a:off x="179280" y="5935680"/>
            <a:ext cx="8855640" cy="801360"/>
          </a:xfrm>
          <a:prstGeom prst="rect">
            <a:avLst/>
          </a:prstGeom>
          <a:noFill/>
          <a:ln w="0">
            <a:noFill/>
          </a:ln>
        </p:spPr>
        <p:style>
          <a:lnRef idx="0"/>
          <a:fillRef idx="0"/>
          <a:effectRef idx="0"/>
          <a:fontRef idx="minor"/>
        </p:style>
        <p:txBody>
          <a:bodyPr lIns="90000" rIns="90000" tIns="45000" bIns="45000" anchor="t">
            <a:spAutoFit/>
          </a:bodyPr>
          <a:p>
            <a:pPr>
              <a:lnSpc>
                <a:spcPct val="130000"/>
              </a:lnSpc>
              <a:buNone/>
            </a:pPr>
            <a:r>
              <a:rPr b="0" lang="de-DE" sz="1200" spc="-1" strike="noStrike">
                <a:solidFill>
                  <a:srgbClr val="000000"/>
                </a:solidFill>
                <a:latin typeface="Arial"/>
                <a:ea typeface="DejaVu Sans"/>
              </a:rPr>
              <a:t>O. Beffort, S. Vaucher, F.A. Khalid,</a:t>
            </a:r>
            <a:r>
              <a:rPr b="0" lang="en-GB" sz="1200" spc="-1" strike="noStrike">
                <a:solidFill>
                  <a:srgbClr val="000000"/>
                </a:solidFill>
                <a:latin typeface="Arial"/>
                <a:ea typeface="DejaVu Sans"/>
              </a:rPr>
              <a:t> Diamond and Related Materials 13 (2004), 1834-1843</a:t>
            </a:r>
            <a:endParaRPr b="0" lang="en-US" sz="1200" spc="-1" strike="noStrike">
              <a:latin typeface="Arial"/>
            </a:endParaRPr>
          </a:p>
          <a:p>
            <a:pPr>
              <a:lnSpc>
                <a:spcPct val="130000"/>
              </a:lnSpc>
              <a:buNone/>
            </a:pPr>
            <a:r>
              <a:rPr b="0" lang="de-DE" sz="1200" spc="-1" strike="noStrike">
                <a:solidFill>
                  <a:srgbClr val="000000"/>
                </a:solidFill>
                <a:latin typeface="Arial"/>
                <a:ea typeface="DejaVu Sans"/>
              </a:rPr>
              <a:t>P. Gasser, U.E. Klotz, F.A. Khalid, O. Beffort</a:t>
            </a:r>
            <a:r>
              <a:rPr b="0" lang="en-GB" sz="1200" spc="-1" strike="noStrike">
                <a:solidFill>
                  <a:srgbClr val="000000"/>
                </a:solidFill>
                <a:latin typeface="Arial"/>
                <a:ea typeface="DejaVu Sans"/>
              </a:rPr>
              <a:t>, Microsc. Microanal. 10 (2004),  311-316 </a:t>
            </a:r>
            <a:endParaRPr b="0" lang="en-US" sz="1200" spc="-1" strike="noStrike">
              <a:latin typeface="Arial"/>
            </a:endParaRPr>
          </a:p>
          <a:p>
            <a:pPr>
              <a:lnSpc>
                <a:spcPct val="130000"/>
              </a:lnSpc>
              <a:buNone/>
            </a:pPr>
            <a:r>
              <a:rPr b="0" lang="de-DE" sz="1200" spc="-1" strike="noStrike">
                <a:solidFill>
                  <a:srgbClr val="000000"/>
                </a:solidFill>
                <a:latin typeface="Arial"/>
                <a:ea typeface="DejaVu Sans"/>
              </a:rPr>
              <a:t>F.A. Khalid, O. Beffort, U.E. Klotz, B. Keller, P. Gasser, </a:t>
            </a:r>
            <a:r>
              <a:rPr b="0" lang="en-GB" sz="1200" spc="-1" strike="noStrike">
                <a:solidFill>
                  <a:srgbClr val="000000"/>
                </a:solidFill>
                <a:latin typeface="Arial"/>
                <a:ea typeface="DejaVu Sans"/>
              </a:rPr>
              <a:t>Diamond and Related Materials 13 (2004), 393-400</a:t>
            </a:r>
            <a:endParaRPr b="0" lang="en-US" sz="1200" spc="-1" strike="noStrike">
              <a:latin typeface="Arial"/>
            </a:endParaRPr>
          </a:p>
        </p:txBody>
      </p:sp>
      <p:sp>
        <p:nvSpPr>
          <p:cNvPr id="448" name="Line 7"/>
          <p:cNvSpPr/>
          <p:nvPr/>
        </p:nvSpPr>
        <p:spPr>
          <a:xfrm>
            <a:off x="179280" y="5935320"/>
            <a:ext cx="8785080" cy="360"/>
          </a:xfrm>
          <a:prstGeom prst="line">
            <a:avLst/>
          </a:prstGeom>
          <a:ln w="9525">
            <a:solidFill>
              <a:srgbClr val="000000"/>
            </a:solidFill>
            <a:round/>
          </a:ln>
        </p:spPr>
        <p:style>
          <a:lnRef idx="0"/>
          <a:fillRef idx="0"/>
          <a:effectRef idx="0"/>
          <a:fontRef idx="minor"/>
        </p:style>
      </p:sp>
      <p:sp>
        <p:nvSpPr>
          <p:cNvPr id="449" name="Text Box 8"/>
          <p:cNvSpPr/>
          <p:nvPr/>
        </p:nvSpPr>
        <p:spPr>
          <a:xfrm>
            <a:off x="324000" y="4835520"/>
            <a:ext cx="3670920" cy="819720"/>
          </a:xfrm>
          <a:prstGeom prst="rect">
            <a:avLst/>
          </a:prstGeom>
          <a:solidFill>
            <a:srgbClr val="ffffcc"/>
          </a:solid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1. </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successful synthesis of defect free Al/diamond composites by pressurised liquid metal infiltration</a:t>
            </a:r>
            <a:endParaRPr b="0" lang="en-US" sz="1600" spc="-1" strike="noStrike">
              <a:latin typeface="Arial"/>
            </a:endParaRPr>
          </a:p>
        </p:txBody>
      </p:sp>
      <p:sp>
        <p:nvSpPr>
          <p:cNvPr id="450" name="Text Box 9"/>
          <p:cNvSpPr/>
          <p:nvPr/>
        </p:nvSpPr>
        <p:spPr>
          <a:xfrm>
            <a:off x="4427640" y="4835520"/>
            <a:ext cx="4031280" cy="576360"/>
          </a:xfrm>
          <a:prstGeom prst="rect">
            <a:avLst/>
          </a:prstGeom>
          <a:solidFill>
            <a:srgbClr val="ffffcc"/>
          </a:solid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2.</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preservation of the diamond sp</a:t>
            </a:r>
            <a:r>
              <a:rPr b="0" lang="de-CH" sz="1600" spc="-1" strike="noStrike" baseline="30000">
                <a:solidFill>
                  <a:srgbClr val="000000"/>
                </a:solidFill>
                <a:latin typeface="Arial"/>
                <a:ea typeface="DejaVu Sans"/>
              </a:rPr>
              <a:t>3</a:t>
            </a:r>
            <a:r>
              <a:rPr b="0" lang="de-CH" sz="1600" spc="-1" strike="noStrike">
                <a:solidFill>
                  <a:srgbClr val="000000"/>
                </a:solidFill>
                <a:latin typeface="Arial"/>
                <a:ea typeface="DejaVu Sans"/>
              </a:rPr>
              <a:t>-structure during composite synthesis</a:t>
            </a:r>
            <a:endParaRPr b="0" lang="en-US" sz="1600" spc="-1" strike="noStrike">
              <a:latin typeface="Arial"/>
            </a:endParaRPr>
          </a:p>
        </p:txBody>
      </p:sp>
      <p:pic>
        <p:nvPicPr>
          <p:cNvPr id="451" name="" descr="">
            <a:hlinkClick r:id="" action="ppaction://media"/>
          </p:cNvPr>
          <p:cNvPicPr/>
          <p:nvPr>
            <a:audioFile r:link="rId3"/>
            <p:extLst>
              <p:ext uri="{DAA4B4D4-6D71-4841-9C94-3DE7FCFB9230}">
                <p14:media r:embed="rId4"/>
              </p:ext>
            </p:extLst>
          </p:nvPr>
        </p:nvPicPr>
        <p:blipFill>
          <a:blip r:embed="rId5"/>
          <a:stretch>
            <a:fillRect/>
          </a:stretch>
        </p:blipFill>
        <p:spPr>
          <a:xfrm>
            <a:off x="8306280" y="57916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305" dur="indefinite" restart="never" nodeType="tmRoot">
          <p:childTnLst>
            <p:seq>
              <p:cTn id="306" dur="indefinite" nodeType="mainSeq">
                <p:childTnLst>
                  <p:par>
                    <p:cTn id="307" nodeType="clickEffect" fill="hold">
                      <p:stCondLst>
                        <p:cond delay="indefinite"/>
                      </p:stCondLst>
                      <p:childTnLst>
                        <p:par>
                          <p:cTn id="308" nodeType="withEffect" fill="hold">
                            <p:stCondLst>
                              <p:cond delay="0"/>
                            </p:stCondLst>
                            <p:childTnLst>
                              <p:par>
                                <p:cTn id="309" nodeType="clickEffect" fill="hold" presetClass="entr" presetID="1">
                                  <p:stCondLst>
                                    <p:cond delay="0"/>
                                  </p:stCondLst>
                                  <p:childTnLst>
                                    <p:set>
                                      <p:cBhvr>
                                        <p:cTn id="310" dur="1" fill="hold">
                                          <p:stCondLst>
                                            <p:cond delay="0"/>
                                          </p:stCondLst>
                                        </p:cTn>
                                        <p:tgtEl>
                                          <p:spTgt spid="443"/>
                                        </p:tgtEl>
                                        <p:attrNameLst>
                                          <p:attrName>style.visibility</p:attrName>
                                        </p:attrNameLst>
                                      </p:cBhvr>
                                      <p:to>
                                        <p:strVal val="visible"/>
                                      </p:to>
                                    </p:set>
                                  </p:childTnLst>
                                </p:cTn>
                              </p:par>
                              <p:par>
                                <p:cTn id="311" nodeType="withEffect" fill="hold" presetClass="entr" presetID="1">
                                  <p:stCondLst>
                                    <p:cond delay="0"/>
                                  </p:stCondLst>
                                  <p:childTnLst>
                                    <p:set>
                                      <p:cBhvr>
                                        <p:cTn id="312"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313" restart="whenNotActive" nodeType="interactiveSeq" fill="hold">
                <p:stCondLst>
                  <p:cond delay="0" evt="onClick">
                    <p:tgtEl>
                      <p:spTgt spid="451"/>
                    </p:tgtEl>
                  </p:cond>
                </p:stCondLst>
                <p:childTnLst>
                  <p:par>
                    <p:cTn id="314" fill="hold">
                      <p:stCondLst>
                        <p:cond delay="0" evt="onClick">
                          <p:tgtEl>
                            <p:spTgt spid="451"/>
                          </p:tgtEl>
                        </p:cond>
                      </p:stCondLst>
                      <p:childTnLst>
                        <p:par>
                          <p:cTn id="315" fill="hold">
                            <p:stCondLst>
                              <p:cond delay="0"/>
                            </p:stCondLst>
                            <p:childTnLst>
                              <p:par>
                                <p:cTn id="316" nodeType="clickEffect" fill="hold" presetClass="mediacall">
                                  <p:stCondLst>
                                    <p:cond delay="0"/>
                                  </p:stCondLst>
                                  <p:childTnLst>
                                    <p:cmd type="call" cmd="playFrom(0.0)">
                                      <p:cBhvr>
                                        <p:cTn id="317" dur="27101" fill="hold"/>
                                        <p:tgtEl>
                                          <p:spTgt spid="4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51"/>
                </p:tgtEl>
              </p:cMediaNode>
            </p:audio>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Text Box 3"/>
          <p:cNvSpPr/>
          <p:nvPr/>
        </p:nvSpPr>
        <p:spPr>
          <a:xfrm>
            <a:off x="1320480" y="6238800"/>
            <a:ext cx="2301120" cy="357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 1800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diamond</a:t>
            </a:r>
            <a:endParaRPr b="0" lang="en-US" sz="1200" spc="-1" strike="noStrike">
              <a:latin typeface="Arial"/>
            </a:endParaRPr>
          </a:p>
        </p:txBody>
      </p:sp>
      <p:sp>
        <p:nvSpPr>
          <p:cNvPr id="453" name="Rectangle 5"/>
          <p:cNvSpPr/>
          <p:nvPr/>
        </p:nvSpPr>
        <p:spPr>
          <a:xfrm>
            <a:off x="1189080" y="115920"/>
            <a:ext cx="7126920" cy="9673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ff0000"/>
                </a:solidFill>
                <a:latin typeface="Arial"/>
                <a:ea typeface="DejaVu Sans"/>
              </a:rPr>
              <a:t>Thermal Conductivity Analysis of Al/diamond using the Hasselman - Johnson Equation</a:t>
            </a:r>
            <a:endParaRPr b="0" lang="en-US" sz="2400" spc="-1" strike="noStrike">
              <a:latin typeface="Arial"/>
            </a:endParaRPr>
          </a:p>
        </p:txBody>
      </p:sp>
      <p:sp>
        <p:nvSpPr>
          <p:cNvPr id="454" name="Text Box 6"/>
          <p:cNvSpPr/>
          <p:nvPr/>
        </p:nvSpPr>
        <p:spPr>
          <a:xfrm>
            <a:off x="3058920" y="210348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0.45</a:t>
            </a:r>
            <a:endParaRPr b="0" lang="en-US" sz="1400" spc="-1" strike="noStrike">
              <a:latin typeface="Arial"/>
            </a:endParaRPr>
          </a:p>
        </p:txBody>
      </p:sp>
      <p:sp>
        <p:nvSpPr>
          <p:cNvPr id="455" name="Line 7"/>
          <p:cNvSpPr/>
          <p:nvPr/>
        </p:nvSpPr>
        <p:spPr>
          <a:xfrm>
            <a:off x="4643280" y="2751120"/>
            <a:ext cx="433440" cy="360360"/>
          </a:xfrm>
          <a:prstGeom prst="line">
            <a:avLst/>
          </a:prstGeom>
          <a:ln w="19050">
            <a:solidFill>
              <a:srgbClr val="ff0000"/>
            </a:solidFill>
            <a:round/>
            <a:tailEnd len="lg" type="stealth" w="lg"/>
          </a:ln>
        </p:spPr>
        <p:style>
          <a:lnRef idx="0"/>
          <a:fillRef idx="0"/>
          <a:effectRef idx="0"/>
          <a:fontRef idx="minor"/>
        </p:style>
      </p:sp>
      <p:sp>
        <p:nvSpPr>
          <p:cNvPr id="456" name="Text Box 8"/>
          <p:cNvSpPr/>
          <p:nvPr/>
        </p:nvSpPr>
        <p:spPr>
          <a:xfrm>
            <a:off x="5208120" y="332748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1</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6</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36</a:t>
            </a:r>
            <a:endParaRPr b="0" lang="en-US" sz="1400" spc="-1" strike="noStrike">
              <a:latin typeface="Arial"/>
            </a:endParaRPr>
          </a:p>
        </p:txBody>
      </p:sp>
      <p:sp>
        <p:nvSpPr>
          <p:cNvPr id="457" name="Line 9"/>
          <p:cNvSpPr/>
          <p:nvPr/>
        </p:nvSpPr>
        <p:spPr>
          <a:xfrm>
            <a:off x="6503760" y="4281480"/>
            <a:ext cx="360360" cy="502920"/>
          </a:xfrm>
          <a:prstGeom prst="line">
            <a:avLst/>
          </a:prstGeom>
          <a:ln w="19050">
            <a:solidFill>
              <a:srgbClr val="ff0000"/>
            </a:solidFill>
            <a:round/>
            <a:tailEnd len="lg" type="stealth" w="lg"/>
          </a:ln>
        </p:spPr>
        <p:style>
          <a:lnRef idx="0"/>
          <a:fillRef idx="0"/>
          <a:effectRef idx="0"/>
          <a:fontRef idx="minor"/>
        </p:style>
      </p:sp>
      <p:sp>
        <p:nvSpPr>
          <p:cNvPr id="458" name="Oval 10"/>
          <p:cNvSpPr/>
          <p:nvPr/>
        </p:nvSpPr>
        <p:spPr>
          <a:xfrm>
            <a:off x="7164360" y="4695840"/>
            <a:ext cx="194040" cy="192600"/>
          </a:xfrm>
          <a:prstGeom prst="ellipse">
            <a:avLst/>
          </a:prstGeom>
          <a:solidFill>
            <a:srgbClr val="3333ff"/>
          </a:solidFill>
          <a:ln w="9525">
            <a:solidFill>
              <a:srgbClr val="3333ff"/>
            </a:solidFill>
            <a:round/>
          </a:ln>
        </p:spPr>
        <p:style>
          <a:lnRef idx="0"/>
          <a:fillRef idx="0"/>
          <a:effectRef idx="0"/>
          <a:fontRef idx="minor"/>
        </p:style>
      </p:sp>
      <p:sp>
        <p:nvSpPr>
          <p:cNvPr id="459" name="Text Box 12"/>
          <p:cNvSpPr/>
          <p:nvPr/>
        </p:nvSpPr>
        <p:spPr>
          <a:xfrm>
            <a:off x="7555680" y="3903840"/>
            <a:ext cx="1555920" cy="515880"/>
          </a:xfrm>
          <a:prstGeom prst="rect">
            <a:avLst/>
          </a:prstGeom>
          <a:solidFill>
            <a:srgbClr val="ffffcc"/>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ff"/>
                </a:solidFill>
                <a:latin typeface="Arial"/>
                <a:ea typeface="DejaVu Sans"/>
              </a:rPr>
              <a:t>Al/diam.</a:t>
            </a:r>
            <a:endParaRPr b="0" lang="en-US" sz="1400" spc="-1" strike="noStrike">
              <a:latin typeface="Arial"/>
            </a:endParaRPr>
          </a:p>
          <a:p>
            <a:pPr algn="ctr">
              <a:lnSpc>
                <a:spcPct val="100000"/>
              </a:lnSpc>
              <a:buNone/>
            </a:pPr>
            <a:r>
              <a:rPr b="1" lang="de-DE" sz="1400" spc="-1" strike="noStrike">
                <a:solidFill>
                  <a:srgbClr val="3333ff"/>
                </a:solidFill>
                <a:latin typeface="Arial"/>
                <a:ea typeface="DejaVu Sans"/>
              </a:rPr>
              <a:t>squeeze casting</a:t>
            </a:r>
            <a:endParaRPr b="0" lang="en-US" sz="1400" spc="-1" strike="noStrike">
              <a:latin typeface="Arial"/>
            </a:endParaRPr>
          </a:p>
        </p:txBody>
      </p:sp>
      <p:sp>
        <p:nvSpPr>
          <p:cNvPr id="460" name="Line 13"/>
          <p:cNvSpPr/>
          <p:nvPr/>
        </p:nvSpPr>
        <p:spPr>
          <a:xfrm flipH="1">
            <a:off x="7331040" y="4479840"/>
            <a:ext cx="193680" cy="193680"/>
          </a:xfrm>
          <a:prstGeom prst="line">
            <a:avLst/>
          </a:prstGeom>
          <a:ln w="19050">
            <a:solidFill>
              <a:srgbClr val="3333ff"/>
            </a:solidFill>
            <a:round/>
            <a:tailEnd len="lg" type="stealth" w="lg"/>
          </a:ln>
        </p:spPr>
        <p:style>
          <a:lnRef idx="0"/>
          <a:fillRef idx="0"/>
          <a:effectRef idx="0"/>
          <a:fontRef idx="minor"/>
        </p:style>
      </p:sp>
      <p:pic>
        <p:nvPicPr>
          <p:cNvPr id="461" name="" descr="">
            <a:hlinkClick r:id="" action="ppaction://media"/>
          </p:cNvPr>
          <p:cNvPicPr/>
          <p:nvPr>
            <a:audioFile r:link="rId1"/>
            <p:extLst>
              <p:ext uri="{DAA4B4D4-6D71-4841-9C94-3DE7FCFB9230}">
                <p14:media r:embed="rId2"/>
              </p:ext>
            </p:extLst>
          </p:nvPr>
        </p:nvPicPr>
        <p:blipFill>
          <a:blip r:embed="rId3"/>
          <a:stretch>
            <a:fillRect/>
          </a:stretch>
        </p:blipFill>
        <p:spPr>
          <a:xfrm>
            <a:off x="8426880" y="6125400"/>
            <a:ext cx="608400" cy="608400"/>
          </a:xfrm>
          <a:prstGeom prst="rect">
            <a:avLst/>
          </a:prstGeom>
          <a:ln w="0">
            <a:noFill/>
          </a:ln>
        </p:spPr>
      </p:pic>
      <p:pic>
        <p:nvPicPr>
          <p:cNvPr id="462" name="" descr=""/>
          <p:cNvPicPr/>
          <p:nvPr/>
        </p:nvPicPr>
        <p:blipFill>
          <a:blip r:embed="rId4"/>
          <a:srcRect l="0" t="7122" r="0" b="0"/>
          <a:stretch/>
        </p:blipFill>
        <p:spPr>
          <a:xfrm>
            <a:off x="457200" y="1308240"/>
            <a:ext cx="8343360" cy="5041080"/>
          </a:xfrm>
          <a:prstGeom prst="rect">
            <a:avLst/>
          </a:prstGeom>
          <a:ln w="0">
            <a:noFill/>
          </a:ln>
        </p:spPr>
      </p:pic>
      <p:pic>
        <p:nvPicPr>
          <p:cNvPr id="463" name="" descr=""/>
          <p:cNvPicPr/>
          <p:nvPr/>
        </p:nvPicPr>
        <p:blipFill>
          <a:blip r:embed="rId5"/>
          <a:stretch/>
        </p:blipFill>
        <p:spPr>
          <a:xfrm>
            <a:off x="241200" y="6083280"/>
            <a:ext cx="786600" cy="532800"/>
          </a:xfrm>
          <a:prstGeom prst="rect">
            <a:avLst/>
          </a:prstGeom>
          <a:ln w="0">
            <a:noFill/>
          </a:ln>
        </p:spPr>
      </p:pic>
      <p:pic>
        <p:nvPicPr>
          <p:cNvPr id="464" name="" descr=""/>
          <p:cNvPicPr/>
          <p:nvPr/>
        </p:nvPicPr>
        <p:blipFill>
          <a:blip r:embed="rId6"/>
          <a:stretch/>
        </p:blipFill>
        <p:spPr>
          <a:xfrm>
            <a:off x="1689120" y="4838760"/>
            <a:ext cx="3593520" cy="507240"/>
          </a:xfrm>
          <a:prstGeom prst="rect">
            <a:avLst/>
          </a:prstGeom>
          <a:ln w="0">
            <a:noFill/>
          </a:ln>
        </p:spPr>
      </p:pic>
    </p:spTree>
  </p:cSld>
  <mc:AlternateContent>
    <mc:Choice Requires="p14">
      <p:transition spd="slow" p14:dur="2000"/>
    </mc:Choice>
    <mc:Fallback>
      <p:transition spd="slow"/>
    </mc:Fallback>
  </mc:AlternateContent>
  <p:timing>
    <p:tnLst>
      <p:par>
        <p:cTn id="318" dur="indefinite" restart="never" nodeType="tmRoot">
          <p:childTnLst>
            <p:seq>
              <p:cTn id="319" dur="indefinite" nodeType="mainSeq">
                <p:childTnLst>
                  <p:par>
                    <p:cTn id="320" nodeType="clickEffect" fill="hold">
                      <p:stCondLst>
                        <p:cond delay="0"/>
                      </p:stCondLst>
                      <p:childTnLst>
                        <p:par>
                          <p:cTn id="321" nodeType="withEffect" fill="hold">
                            <p:stCondLst>
                              <p:cond delay="0"/>
                            </p:stCondLst>
                            <p:childTnLst>
                              <p:par>
                                <p:cTn id="322" nodeType="withEffect" fill="hold" presetClass="entr" presetID="1">
                                  <p:stCondLst>
                                    <p:cond delay="0"/>
                                  </p:stCondLst>
                                  <p:childTnLst>
                                    <p:set>
                                      <p:cBhvr>
                                        <p:cTn id="323" dur="1" fill="hold">
                                          <p:stCondLst>
                                            <p:cond delay="0"/>
                                          </p:stCondLst>
                                        </p:cTn>
                                        <p:tgtEl>
                                          <p:spTgt spid="452">
                                            <p:txEl>
                                              <p:pRg st="0" end="0"/>
                                            </p:txEl>
                                          </p:spTgt>
                                        </p:tgtEl>
                                        <p:attrNameLst>
                                          <p:attrName>style.visibility</p:attrName>
                                        </p:attrNameLst>
                                      </p:cBhvr>
                                      <p:to>
                                        <p:strVal val="visible"/>
                                      </p:to>
                                    </p:set>
                                  </p:childTnLst>
                                </p:cTn>
                              </p:par>
                              <p:par>
                                <p:cTn id="324" nodeType="withEffect" fill="hold" presetClass="entr" presetID="1">
                                  <p:stCondLst>
                                    <p:cond delay="0"/>
                                  </p:stCondLst>
                                  <p:childTnLst>
                                    <p:set>
                                      <p:cBhvr>
                                        <p:cTn id="325" dur="1" fill="hold">
                                          <p:stCondLst>
                                            <p:cond delay="0"/>
                                          </p:stCondLst>
                                        </p:cTn>
                                        <p:tgtEl>
                                          <p:spTgt spid="454"/>
                                        </p:tgtEl>
                                        <p:attrNameLst>
                                          <p:attrName>style.visibility</p:attrName>
                                        </p:attrNameLst>
                                      </p:cBhvr>
                                      <p:to>
                                        <p:strVal val="visible"/>
                                      </p:to>
                                    </p:set>
                                  </p:childTnLst>
                                </p:cTn>
                              </p:par>
                              <p:par>
                                <p:cTn id="326" nodeType="withEffect" fill="hold" presetClass="entr" presetID="1">
                                  <p:stCondLst>
                                    <p:cond delay="0"/>
                                  </p:stCondLst>
                                  <p:childTnLst>
                                    <p:set>
                                      <p:cBhvr>
                                        <p:cTn id="327" dur="1" fill="hold">
                                          <p:stCondLst>
                                            <p:cond delay="0"/>
                                          </p:stCondLst>
                                        </p:cTn>
                                        <p:tgtEl>
                                          <p:spTgt spid="455"/>
                                        </p:tgtEl>
                                        <p:attrNameLst>
                                          <p:attrName>style.visibility</p:attrName>
                                        </p:attrNameLst>
                                      </p:cBhvr>
                                      <p:to>
                                        <p:strVal val="visible"/>
                                      </p:to>
                                    </p:set>
                                  </p:childTnLst>
                                </p:cTn>
                              </p:par>
                            </p:childTnLst>
                          </p:cTn>
                        </p:par>
                      </p:childTnLst>
                    </p:cTn>
                  </p:par>
                  <p:par>
                    <p:cTn id="328" nodeType="clickEffect" fill="hold">
                      <p:stCondLst>
                        <p:cond delay="indefinite"/>
                      </p:stCondLst>
                      <p:childTnLst>
                        <p:par>
                          <p:cTn id="329" nodeType="withEffect" fill="hold">
                            <p:stCondLst>
                              <p:cond delay="0"/>
                            </p:stCondLst>
                            <p:childTnLst>
                              <p:par>
                                <p:cTn id="330" nodeType="clickEffect" fill="hold" presetClass="entr" presetID="1">
                                  <p:stCondLst>
                                    <p:cond delay="0"/>
                                  </p:stCondLst>
                                  <p:childTnLst>
                                    <p:set>
                                      <p:cBhvr>
                                        <p:cTn id="331" dur="1" fill="hold">
                                          <p:stCondLst>
                                            <p:cond delay="0"/>
                                          </p:stCondLst>
                                        </p:cTn>
                                        <p:tgtEl>
                                          <p:spTgt spid="458"/>
                                        </p:tgtEl>
                                        <p:attrNameLst>
                                          <p:attrName>style.visibility</p:attrName>
                                        </p:attrNameLst>
                                      </p:cBhvr>
                                      <p:to>
                                        <p:strVal val="visible"/>
                                      </p:to>
                                    </p:set>
                                  </p:childTnLst>
                                </p:cTn>
                              </p:par>
                              <p:par>
                                <p:cTn id="332" nodeType="withEffect" fill="hold" presetClass="entr" presetID="1">
                                  <p:stCondLst>
                                    <p:cond delay="0"/>
                                  </p:stCondLst>
                                  <p:childTnLst>
                                    <p:set>
                                      <p:cBhvr>
                                        <p:cTn id="333" dur="1" fill="hold">
                                          <p:stCondLst>
                                            <p:cond delay="0"/>
                                          </p:stCondLst>
                                        </p:cTn>
                                        <p:tgtEl>
                                          <p:spTgt spid="460"/>
                                        </p:tgtEl>
                                        <p:attrNameLst>
                                          <p:attrName>style.visibility</p:attrName>
                                        </p:attrNameLst>
                                      </p:cBhvr>
                                      <p:to>
                                        <p:strVal val="visible"/>
                                      </p:to>
                                    </p:set>
                                  </p:childTnLst>
                                </p:cTn>
                              </p:par>
                              <p:par>
                                <p:cTn id="334" nodeType="withEffect" fill="hold" presetClass="entr" presetID="1">
                                  <p:stCondLst>
                                    <p:cond delay="0"/>
                                  </p:stCondLst>
                                  <p:childTnLst>
                                    <p:set>
                                      <p:cBhvr>
                                        <p:cTn id="335" dur="1" fill="hold">
                                          <p:stCondLst>
                                            <p:cond delay="0"/>
                                          </p:stCondLst>
                                        </p:cTn>
                                        <p:tgtEl>
                                          <p:spTgt spid="459"/>
                                        </p:tgtEl>
                                        <p:attrNameLst>
                                          <p:attrName>style.visibility</p:attrName>
                                        </p:attrNameLst>
                                      </p:cBhvr>
                                      <p:to>
                                        <p:strVal val="visible"/>
                                      </p:to>
                                    </p:set>
                                  </p:childTnLst>
                                </p:cTn>
                              </p:par>
                            </p:childTnLst>
                          </p:cTn>
                        </p:par>
                      </p:childTnLst>
                    </p:cTn>
                  </p:par>
                  <p:par>
                    <p:cTn id="336" nodeType="clickEffect" fill="hold">
                      <p:stCondLst>
                        <p:cond delay="indefinite"/>
                      </p:stCondLst>
                      <p:childTnLst>
                        <p:par>
                          <p:cTn id="337" nodeType="withEffect" fill="hold">
                            <p:stCondLst>
                              <p:cond delay="0"/>
                            </p:stCondLst>
                            <p:childTnLst>
                              <p:par>
                                <p:cTn id="338" nodeType="withEffect" fill="hold" presetClass="entr" presetID="1">
                                  <p:stCondLst>
                                    <p:cond delay="0"/>
                                  </p:stCondLst>
                                  <p:childTnLst>
                                    <p:set>
                                      <p:cBhvr>
                                        <p:cTn id="339" dur="1" fill="hold">
                                          <p:stCondLst>
                                            <p:cond delay="0"/>
                                          </p:stCondLst>
                                        </p:cTn>
                                        <p:tgtEl>
                                          <p:spTgt spid="456"/>
                                        </p:tgtEl>
                                        <p:attrNameLst>
                                          <p:attrName>style.visibility</p:attrName>
                                        </p:attrNameLst>
                                      </p:cBhvr>
                                      <p:to>
                                        <p:strVal val="visible"/>
                                      </p:to>
                                    </p:set>
                                  </p:childTnLst>
                                </p:cTn>
                              </p:par>
                              <p:par>
                                <p:cTn id="340" nodeType="withEffect" fill="hold" presetClass="entr" presetID="1">
                                  <p:stCondLst>
                                    <p:cond delay="0"/>
                                  </p:stCondLst>
                                  <p:childTnLst>
                                    <p:set>
                                      <p:cBhvr>
                                        <p:cTn id="341"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342" restart="whenNotActive" nodeType="interactiveSeq" fill="hold">
                <p:stCondLst>
                  <p:cond delay="0" evt="onClick">
                    <p:tgtEl>
                      <p:spTgt spid="461"/>
                    </p:tgtEl>
                  </p:cond>
                </p:stCondLst>
                <p:childTnLst>
                  <p:par>
                    <p:cTn id="343" fill="hold">
                      <p:stCondLst>
                        <p:cond delay="0" evt="onClick">
                          <p:tgtEl>
                            <p:spTgt spid="461"/>
                          </p:tgtEl>
                        </p:cond>
                      </p:stCondLst>
                      <p:childTnLst>
                        <p:par>
                          <p:cTn id="344" fill="hold">
                            <p:stCondLst>
                              <p:cond delay="0"/>
                            </p:stCondLst>
                            <p:childTnLst>
                              <p:par>
                                <p:cTn id="345" nodeType="clickEffect" fill="hold" presetClass="mediacall">
                                  <p:stCondLst>
                                    <p:cond delay="0"/>
                                  </p:stCondLst>
                                  <p:childTnLst>
                                    <p:cmd type="call" cmd="playFrom(0.0)">
                                      <p:cBhvr>
                                        <p:cTn id="346" dur="31224" fill="hold"/>
                                        <p:tgtEl>
                                          <p:spTgt spid="46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61"/>
                </p:tgtEl>
              </p:cMediaNode>
            </p:audio>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Text Box 2"/>
          <p:cNvSpPr/>
          <p:nvPr/>
        </p:nvSpPr>
        <p:spPr>
          <a:xfrm>
            <a:off x="22320" y="235080"/>
            <a:ext cx="903492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cc3300"/>
                </a:solidFill>
                <a:latin typeface="Arial"/>
                <a:ea typeface="DejaVu Sans"/>
              </a:rPr>
              <a:t>Development of high thermal conductivity Al/diamond MMCs </a:t>
            </a:r>
            <a:endParaRPr b="0" lang="en-US" sz="2400" spc="-1" strike="noStrike">
              <a:latin typeface="Arial"/>
            </a:endParaRPr>
          </a:p>
        </p:txBody>
      </p:sp>
      <p:sp>
        <p:nvSpPr>
          <p:cNvPr id="466" name="Rectangle 3"/>
          <p:cNvSpPr/>
          <p:nvPr/>
        </p:nvSpPr>
        <p:spPr>
          <a:xfrm>
            <a:off x="324000" y="6100920"/>
            <a:ext cx="8279280" cy="564120"/>
          </a:xfrm>
          <a:prstGeom prst="rect">
            <a:avLst/>
          </a:prstGeom>
          <a:noFill/>
          <a:ln w="0">
            <a:noFill/>
          </a:ln>
        </p:spPr>
        <p:style>
          <a:lnRef idx="0"/>
          <a:fillRef idx="0"/>
          <a:effectRef idx="0"/>
          <a:fontRef idx="minor"/>
        </p:style>
        <p:txBody>
          <a:bodyPr lIns="90000" rIns="90000" tIns="45000" bIns="45000" anchor="t">
            <a:spAutoFit/>
          </a:bodyPr>
          <a:p>
            <a:pPr>
              <a:lnSpc>
                <a:spcPct val="130000"/>
              </a:lnSpc>
              <a:buNone/>
            </a:pPr>
            <a:r>
              <a:rPr b="0" lang="de-DE" sz="1200" spc="-1" strike="noStrike">
                <a:solidFill>
                  <a:srgbClr val="000000"/>
                </a:solidFill>
                <a:latin typeface="Arial"/>
                <a:ea typeface="DejaVu Sans"/>
              </a:rPr>
              <a:t>F.A. Khalid, O. Beffort, U.E. Klotz, B. Keller, P. Gasser, </a:t>
            </a:r>
            <a:r>
              <a:rPr b="0" lang="en-GB" sz="1200" spc="-1" strike="noStrike">
                <a:solidFill>
                  <a:srgbClr val="000000"/>
                </a:solidFill>
                <a:latin typeface="Arial"/>
                <a:ea typeface="DejaVu Sans"/>
              </a:rPr>
              <a:t>Diamond and Related Materials 13 (2004), 393-400</a:t>
            </a:r>
            <a:endParaRPr b="0" lang="en-US" sz="1200" spc="-1" strike="noStrike">
              <a:latin typeface="Arial"/>
            </a:endParaRPr>
          </a:p>
          <a:p>
            <a:pPr>
              <a:lnSpc>
                <a:spcPct val="130000"/>
              </a:lnSpc>
              <a:buNone/>
            </a:pPr>
            <a:r>
              <a:rPr b="0" lang="en-GB" sz="1200" spc="-1" strike="noStrike">
                <a:solidFill>
                  <a:srgbClr val="000000"/>
                </a:solidFill>
                <a:latin typeface="Arial"/>
                <a:ea typeface="DejaVu Sans"/>
              </a:rPr>
              <a:t>O. Beffort, F.A. Khalid, L. Weber, P.W. Ruch, U.E. Klotz, S. Meier, S. Kleiner; Diamond and Related Materials 15 (2006)</a:t>
            </a:r>
            <a:endParaRPr b="0" lang="en-US" sz="1200" spc="-1" strike="noStrike">
              <a:latin typeface="Arial"/>
            </a:endParaRPr>
          </a:p>
        </p:txBody>
      </p:sp>
      <p:sp>
        <p:nvSpPr>
          <p:cNvPr id="467" name="Line 4"/>
          <p:cNvSpPr/>
          <p:nvPr/>
        </p:nvSpPr>
        <p:spPr>
          <a:xfrm>
            <a:off x="179280" y="6100560"/>
            <a:ext cx="8785080" cy="360"/>
          </a:xfrm>
          <a:prstGeom prst="line">
            <a:avLst/>
          </a:prstGeom>
          <a:ln w="9525">
            <a:solidFill>
              <a:srgbClr val="000000"/>
            </a:solidFill>
            <a:round/>
          </a:ln>
        </p:spPr>
        <p:style>
          <a:lnRef idx="0"/>
          <a:fillRef idx="0"/>
          <a:effectRef idx="0"/>
          <a:fontRef idx="minor"/>
        </p:style>
      </p:sp>
      <p:sp>
        <p:nvSpPr>
          <p:cNvPr id="468" name="Text Box 5"/>
          <p:cNvSpPr/>
          <p:nvPr/>
        </p:nvSpPr>
        <p:spPr>
          <a:xfrm>
            <a:off x="398520" y="5310360"/>
            <a:ext cx="3670920" cy="333000"/>
          </a:xfrm>
          <a:prstGeom prst="rect">
            <a:avLst/>
          </a:prstGeom>
          <a:no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1. </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amorphous interfacial carbon layer</a:t>
            </a:r>
            <a:endParaRPr b="0" lang="en-US" sz="1600" spc="-1" strike="noStrike">
              <a:latin typeface="Arial"/>
            </a:endParaRPr>
          </a:p>
        </p:txBody>
      </p:sp>
      <p:sp>
        <p:nvSpPr>
          <p:cNvPr id="469" name="Text Box 6"/>
          <p:cNvSpPr/>
          <p:nvPr/>
        </p:nvSpPr>
        <p:spPr>
          <a:xfrm>
            <a:off x="4575240" y="5276880"/>
            <a:ext cx="2735640" cy="333000"/>
          </a:xfrm>
          <a:prstGeom prst="rect">
            <a:avLst/>
          </a:prstGeom>
          <a:no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2.</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weak interfacial bonding</a:t>
            </a:r>
            <a:endParaRPr b="0" lang="en-US" sz="1600" spc="-1" strike="noStrike">
              <a:latin typeface="Arial"/>
            </a:endParaRPr>
          </a:p>
        </p:txBody>
      </p:sp>
      <p:sp>
        <p:nvSpPr>
          <p:cNvPr id="470" name="Text Box 7"/>
          <p:cNvSpPr/>
          <p:nvPr/>
        </p:nvSpPr>
        <p:spPr>
          <a:xfrm>
            <a:off x="539640" y="944640"/>
            <a:ext cx="799200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99"/>
                </a:solidFill>
                <a:latin typeface="Arial"/>
                <a:ea typeface="DejaVu Sans"/>
              </a:rPr>
              <a:t>interface characteristics of squeeze cast Al99.99/diamond MMCs</a:t>
            </a:r>
            <a:endParaRPr b="0" lang="en-US" sz="2000" spc="-1" strike="noStrike">
              <a:latin typeface="Arial"/>
            </a:endParaRPr>
          </a:p>
        </p:txBody>
      </p:sp>
      <p:grpSp>
        <p:nvGrpSpPr>
          <p:cNvPr id="471" name="Group 8"/>
          <p:cNvGrpSpPr/>
          <p:nvPr/>
        </p:nvGrpSpPr>
        <p:grpSpPr>
          <a:xfrm>
            <a:off x="542880" y="1628640"/>
            <a:ext cx="3454920" cy="3454920"/>
            <a:chOff x="542880" y="1628640"/>
            <a:chExt cx="3454920" cy="3454920"/>
          </a:xfrm>
        </p:grpSpPr>
        <p:pic>
          <p:nvPicPr>
            <p:cNvPr id="472" name="Picture 9" descr="Fig5a_2"/>
            <p:cNvPicPr/>
            <p:nvPr/>
          </p:nvPicPr>
          <p:blipFill>
            <a:blip r:embed="rId1"/>
            <a:stretch/>
          </p:blipFill>
          <p:spPr>
            <a:xfrm>
              <a:off x="542880" y="1859040"/>
              <a:ext cx="3251520" cy="3224520"/>
            </a:xfrm>
            <a:prstGeom prst="rect">
              <a:avLst/>
            </a:prstGeom>
            <a:ln w="0">
              <a:noFill/>
            </a:ln>
          </p:spPr>
        </p:pic>
        <p:pic>
          <p:nvPicPr>
            <p:cNvPr id="473" name="Picture 10" descr="Fig5d_SAD_C"/>
            <p:cNvPicPr/>
            <p:nvPr/>
          </p:nvPicPr>
          <p:blipFill>
            <a:blip r:embed="rId2"/>
            <a:stretch/>
          </p:blipFill>
          <p:spPr>
            <a:xfrm>
              <a:off x="2343600" y="1628640"/>
              <a:ext cx="1654200" cy="1550520"/>
            </a:xfrm>
            <a:prstGeom prst="rect">
              <a:avLst/>
            </a:prstGeom>
            <a:ln w="0">
              <a:noFill/>
            </a:ln>
          </p:spPr>
        </p:pic>
      </p:grpSp>
      <p:pic>
        <p:nvPicPr>
          <p:cNvPr id="474" name="Picture 11" descr="SEM_EMPA_ascast"/>
          <p:cNvPicPr/>
          <p:nvPr/>
        </p:nvPicPr>
        <p:blipFill>
          <a:blip r:embed="rId3"/>
          <a:stretch/>
        </p:blipFill>
        <p:spPr>
          <a:xfrm>
            <a:off x="4356000" y="1844640"/>
            <a:ext cx="4101120" cy="3288240"/>
          </a:xfrm>
          <a:prstGeom prst="rect">
            <a:avLst/>
          </a:prstGeom>
          <a:ln w="0">
            <a:noFill/>
          </a:ln>
        </p:spPr>
      </p:pic>
      <p:pic>
        <p:nvPicPr>
          <p:cNvPr id="475" name="" descr="">
            <a:hlinkClick r:id="" action="ppaction://media"/>
          </p:cNvPr>
          <p:cNvPicPr/>
          <p:nvPr>
            <a:audioFile r:link="rId4"/>
            <p:extLst>
              <p:ext uri="{DAA4B4D4-6D71-4841-9C94-3DE7FCFB9230}">
                <p14:media r:embed="rId5"/>
              </p:ext>
            </p:extLst>
          </p:nvPr>
        </p:nvPicPr>
        <p:blipFill>
          <a:blip r:embed="rId6"/>
          <a:stretch>
            <a:fillRect/>
          </a:stretch>
        </p:blipFill>
        <p:spPr>
          <a:xfrm>
            <a:off x="8306280" y="5486400"/>
            <a:ext cx="608400" cy="608400"/>
          </a:xfrm>
          <a:prstGeom prst="rect">
            <a:avLst/>
          </a:prstGeom>
          <a:ln w="0">
            <a:noFill/>
          </a:ln>
        </p:spPr>
      </p:pic>
    </p:spTree>
  </p:cSld>
  <mc:AlternateContent>
    <mc:Choice Requires="p14">
      <p:transition spd="slow" p14:dur="2000"/>
    </mc:Choice>
    <mc:Fallback>
      <p:transition spd="slow"/>
    </mc:Fallback>
  </mc:AlternateContent>
  <p:timing>
    <p:tnLst>
      <p:par>
        <p:cTn id="347" dur="indefinite" restart="never" nodeType="tmRoot">
          <p:childTnLst>
            <p:seq>
              <p:cTn id="348" dur="indefinite" nodeType="mainSeq">
                <p:childTnLst>
                  <p:par>
                    <p:cTn id="349" nodeType="clickEffect" fill="hold">
                      <p:stCondLst>
                        <p:cond delay="indefinite"/>
                      </p:stCondLst>
                      <p:childTnLst>
                        <p:par>
                          <p:cTn id="350" nodeType="withEffect" fill="hold">
                            <p:stCondLst>
                              <p:cond delay="0"/>
                            </p:stCondLst>
                            <p:childTnLst>
                              <p:par>
                                <p:cTn id="351" nodeType="clickEffect" fill="hold" presetClass="entr" presetID="1">
                                  <p:stCondLst>
                                    <p:cond delay="0"/>
                                  </p:stCondLst>
                                  <p:childTnLst>
                                    <p:set>
                                      <p:cBhvr>
                                        <p:cTn id="352" dur="1" fill="hold">
                                          <p:stCondLst>
                                            <p:cond delay="0"/>
                                          </p:stCondLst>
                                        </p:cTn>
                                        <p:tgtEl>
                                          <p:spTgt spid="469"/>
                                        </p:tgtEl>
                                        <p:attrNameLst>
                                          <p:attrName>style.visibility</p:attrName>
                                        </p:attrNameLst>
                                      </p:cBhvr>
                                      <p:to>
                                        <p:strVal val="visible"/>
                                      </p:to>
                                    </p:set>
                                  </p:childTnLst>
                                </p:cTn>
                              </p:par>
                              <p:par>
                                <p:cTn id="353" nodeType="withEffect" fill="hold" presetClass="entr" presetID="1">
                                  <p:stCondLst>
                                    <p:cond delay="0"/>
                                  </p:stCondLst>
                                  <p:childTnLst>
                                    <p:set>
                                      <p:cBhvr>
                                        <p:cTn id="354" dur="1" fill="hold">
                                          <p:stCondLst>
                                            <p:cond delay="0"/>
                                          </p:stCondLst>
                                        </p:cTn>
                                        <p:tgtEl>
                                          <p:spTgt spid="469"/>
                                        </p:tgtEl>
                                        <p:attrNameLst>
                                          <p:attrName>style.visibility</p:attrName>
                                        </p:attrNameLst>
                                      </p:cBhvr>
                                      <p:to>
                                        <p:strVal val="visible"/>
                                      </p:to>
                                    </p:set>
                                  </p:childTnLst>
                                </p:cTn>
                              </p:par>
                              <p:par>
                                <p:cTn id="355" nodeType="withEffect" fill="hold" presetClass="entr" presetID="1">
                                  <p:stCondLst>
                                    <p:cond delay="0"/>
                                  </p:stCondLst>
                                  <p:childTnLst>
                                    <p:set>
                                      <p:cBhvr>
                                        <p:cTn id="356"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357" restart="whenNotActive" nodeType="interactiveSeq" fill="hold">
                <p:stCondLst>
                  <p:cond delay="0" evt="onClick">
                    <p:tgtEl>
                      <p:spTgt spid="475"/>
                    </p:tgtEl>
                  </p:cond>
                </p:stCondLst>
                <p:childTnLst>
                  <p:par>
                    <p:cTn id="358" fill="hold">
                      <p:stCondLst>
                        <p:cond delay="0" evt="onClick">
                          <p:tgtEl>
                            <p:spTgt spid="475"/>
                          </p:tgtEl>
                        </p:cond>
                      </p:stCondLst>
                      <p:childTnLst>
                        <p:par>
                          <p:cTn id="359" fill="hold">
                            <p:stCondLst>
                              <p:cond delay="0"/>
                            </p:stCondLst>
                            <p:childTnLst>
                              <p:par>
                                <p:cTn id="360" nodeType="clickEffect" fill="hold" presetClass="mediacall">
                                  <p:stCondLst>
                                    <p:cond delay="0"/>
                                  </p:stCondLst>
                                  <p:childTnLst>
                                    <p:cmd type="call" cmd="playFrom(0.0)">
                                      <p:cBhvr>
                                        <p:cTn id="361" dur="26915" fill="hold"/>
                                        <p:tgtEl>
                                          <p:spTgt spid="4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75"/>
                </p:tgtEl>
              </p:cMediaNode>
            </p:audio>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Text Box 4"/>
          <p:cNvSpPr/>
          <p:nvPr/>
        </p:nvSpPr>
        <p:spPr>
          <a:xfrm>
            <a:off x="324000" y="2382840"/>
            <a:ext cx="8233200" cy="3792960"/>
          </a:xfrm>
          <a:prstGeom prst="rect">
            <a:avLst/>
          </a:prstGeom>
          <a:noFill/>
          <a:ln w="0">
            <a:noFill/>
          </a:ln>
        </p:spPr>
        <p:style>
          <a:lnRef idx="0"/>
          <a:fillRef idx="0"/>
          <a:effectRef idx="0"/>
          <a:fontRef idx="minor"/>
        </p:style>
        <p:txBody>
          <a:bodyPr lIns="90000" rIns="90000" tIns="45000" bIns="45000" anchor="t">
            <a:spAutoFit/>
          </a:bodyPr>
          <a:p>
            <a:pPr marL="1079640" indent="-1079640">
              <a:lnSpc>
                <a:spcPct val="100000"/>
              </a:lnSpc>
              <a:spcAft>
                <a:spcPts val="360"/>
              </a:spcAft>
              <a:buNone/>
              <a:tabLst>
                <a:tab algn="l" pos="0"/>
              </a:tabLst>
            </a:pPr>
            <a:r>
              <a:rPr b="1" lang="de-CH" sz="1800" spc="-1" strike="noStrike">
                <a:solidFill>
                  <a:srgbClr val="0000ff"/>
                </a:solidFill>
                <a:latin typeface="Arial"/>
                <a:ea typeface="DejaVu Sans"/>
              </a:rPr>
              <a:t>Topics</a:t>
            </a: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Diamond composites</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effect of the volume fraction</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effect of the particle size </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effect of the interfacial thermal resitance</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effect of matrix alloying</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effect of stress</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effect of thermal cycling</a:t>
            </a: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00"/>
                </a:solidFill>
                <a:latin typeface="Arial"/>
                <a:ea typeface="DejaVu Sans"/>
              </a:rPr>
              <a:t>	</a:t>
            </a:r>
            <a:endParaRPr b="0" lang="en-US" sz="1800" spc="-1" strike="noStrike">
              <a:latin typeface="Arial"/>
            </a:endParaRPr>
          </a:p>
          <a:p>
            <a:pPr marL="1079640" indent="-1079640">
              <a:lnSpc>
                <a:spcPct val="100000"/>
              </a:lnSpc>
              <a:spcAft>
                <a:spcPts val="360"/>
              </a:spcAft>
              <a:buNone/>
              <a:tabLst>
                <a:tab algn="l" pos="0"/>
              </a:tabLst>
            </a:pPr>
            <a:endParaRPr b="0" lang="en-US" sz="1800" spc="-1" strike="noStrike">
              <a:latin typeface="Arial"/>
            </a:endParaRPr>
          </a:p>
          <a:p>
            <a:pPr marL="1079640" indent="-1079640">
              <a:lnSpc>
                <a:spcPct val="100000"/>
              </a:lnSpc>
              <a:spcAft>
                <a:spcPts val="360"/>
              </a:spcAft>
              <a:buNone/>
              <a:tabLst>
                <a:tab algn="l" pos="0"/>
              </a:tabLst>
            </a:pPr>
            <a:r>
              <a:rPr b="1" lang="de-CH" sz="1800" spc="-1" strike="noStrike">
                <a:solidFill>
                  <a:srgbClr val="0000ff"/>
                </a:solidFill>
                <a:latin typeface="Arial"/>
                <a:ea typeface="DejaVu Sans"/>
              </a:rPr>
              <a:t>Goals</a:t>
            </a: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 understand the principles of thermal properties of </a:t>
            </a: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composite materials, i.e. design of composites with tailored </a:t>
            </a:r>
            <a:r>
              <a:rPr b="1" lang="de-CH" sz="1800" spc="-1" strike="noStrike">
                <a:solidFill>
                  <a:srgbClr val="000000"/>
                </a:solidFill>
                <a:latin typeface="Arial"/>
                <a:ea typeface="DejaVu Sans"/>
              </a:rPr>
              <a:t>	</a:t>
            </a:r>
            <a:r>
              <a:rPr b="1" lang="de-CH" sz="1800" spc="-1" strike="noStrike">
                <a:solidFill>
                  <a:srgbClr val="000000"/>
                </a:solidFill>
                <a:latin typeface="Arial"/>
                <a:ea typeface="DejaVu Sans"/>
              </a:rPr>
              <a:t>thermal properties and interfaces</a:t>
            </a:r>
            <a:endParaRPr b="0" lang="en-US" sz="1800" spc="-1" strike="noStrike">
              <a:latin typeface="Arial"/>
            </a:endParaRPr>
          </a:p>
        </p:txBody>
      </p:sp>
      <p:pic>
        <p:nvPicPr>
          <p:cNvPr id="124" name="Picture 5" descr="logo_empa_bl"/>
          <p:cNvPicPr/>
          <p:nvPr/>
        </p:nvPicPr>
        <p:blipFill>
          <a:blip r:embed="rId1"/>
          <a:stretch/>
        </p:blipFill>
        <p:spPr>
          <a:xfrm>
            <a:off x="6093000" y="674640"/>
            <a:ext cx="2529360" cy="1000800"/>
          </a:xfrm>
          <a:prstGeom prst="rect">
            <a:avLst/>
          </a:prstGeom>
          <a:ln w="0">
            <a:noFill/>
          </a:ln>
        </p:spPr>
      </p:pic>
      <p:sp>
        <p:nvSpPr>
          <p:cNvPr id="125" name="Text Box 6"/>
          <p:cNvSpPr/>
          <p:nvPr/>
        </p:nvSpPr>
        <p:spPr>
          <a:xfrm>
            <a:off x="484920" y="1413000"/>
            <a:ext cx="5567760" cy="455400"/>
          </a:xfrm>
          <a:prstGeom prst="rect">
            <a:avLst/>
          </a:prstGeom>
          <a:solidFill>
            <a:schemeClr val="bg1"/>
          </a:solidFill>
          <a:ln w="9525">
            <a:noFill/>
          </a:ln>
        </p:spPr>
        <p:style>
          <a:lnRef idx="0"/>
          <a:fillRef idx="0"/>
          <a:effectRef idx="0"/>
          <a:fontRef idx="minor"/>
        </p:style>
        <p:txBody>
          <a:bodyPr wrap="none" lIns="90000" rIns="90000" tIns="45000" bIns="45000" anchor="t">
            <a:spAutoFit/>
          </a:bodyPr>
          <a:p>
            <a:pPr>
              <a:lnSpc>
                <a:spcPct val="100000"/>
              </a:lnSpc>
              <a:buNone/>
            </a:pPr>
            <a:r>
              <a:rPr b="1" lang="de-CH" sz="2400" spc="-1" strike="noStrike">
                <a:solidFill>
                  <a:srgbClr val="000000"/>
                </a:solidFill>
                <a:latin typeface="Arial"/>
                <a:ea typeface="DejaVu Sans"/>
              </a:rPr>
              <a:t>Composites for thermal management</a:t>
            </a:r>
            <a:endParaRPr b="0" lang="en-US" sz="2400" spc="-1" strike="noStrike">
              <a:latin typeface="Arial"/>
            </a:endParaRPr>
          </a:p>
        </p:txBody>
      </p:sp>
      <p:pic>
        <p:nvPicPr>
          <p:cNvPr id="126" name="" descr="">
            <a:hlinkClick r:id="" action="ppaction://media"/>
          </p:cNvPr>
          <p:cNvPicPr/>
          <p:nvPr>
            <a:audioFile r:link="rId2"/>
            <p:extLst>
              <p:ext uri="{DAA4B4D4-6D71-4841-9C94-3DE7FCFB9230}">
                <p14:media r:embed="rId3"/>
              </p:ext>
            </p:extLst>
          </p:nvPr>
        </p:nvPicPr>
        <p:blipFill>
          <a:blip r:embed="rId4"/>
          <a:stretch>
            <a:fillRect/>
          </a:stretch>
        </p:blipFill>
        <p:spPr>
          <a:xfrm>
            <a:off x="8077680" y="4114800"/>
            <a:ext cx="608400" cy="60840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restart="whenNotActive" nodeType="interactiveSeq" fill="hold">
                <p:stCondLst>
                  <p:cond delay="0" evt="onClick">
                    <p:tgtEl>
                      <p:spTgt spid="126"/>
                    </p:tgtEl>
                  </p:cond>
                </p:stCondLst>
                <p:childTnLst>
                  <p:par>
                    <p:cTn id="9" fill="hold">
                      <p:stCondLst>
                        <p:cond delay="0" evt="onClick">
                          <p:tgtEl>
                            <p:spTgt spid="126"/>
                          </p:tgtEl>
                        </p:cond>
                      </p:stCondLst>
                      <p:childTnLst>
                        <p:par>
                          <p:cTn id="10" fill="hold">
                            <p:stCondLst>
                              <p:cond delay="0"/>
                            </p:stCondLst>
                            <p:childTnLst>
                              <p:par>
                                <p:cTn id="11" nodeType="clickEffect" fill="hold" presetClass="mediacall">
                                  <p:stCondLst>
                                    <p:cond delay="0"/>
                                  </p:stCondLst>
                                  <p:childTnLst>
                                    <p:cmd type="call" cmd="playFrom(0.0)">
                                      <p:cBhvr>
                                        <p:cTn id="12" dur="46513" fill="hold"/>
                                        <p:tgtEl>
                                          <p:spTgt spid="12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26"/>
                </p:tgtEl>
              </p:cMediaNode>
            </p:audio>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Text Box 2"/>
          <p:cNvSpPr/>
          <p:nvPr/>
        </p:nvSpPr>
        <p:spPr>
          <a:xfrm>
            <a:off x="179280" y="907920"/>
            <a:ext cx="8784000" cy="1004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99"/>
                </a:solidFill>
                <a:latin typeface="Arial"/>
                <a:ea typeface="DejaVu Sans"/>
              </a:rPr>
              <a:t>effect of </a:t>
            </a:r>
            <a:r>
              <a:rPr b="1" lang="de-DE" sz="2000" spc="-1" strike="noStrike">
                <a:solidFill>
                  <a:srgbClr val="ff0000"/>
                </a:solidFill>
                <a:latin typeface="Arial"/>
                <a:ea typeface="DejaVu Sans"/>
              </a:rPr>
              <a:t>Si-addition</a:t>
            </a:r>
            <a:r>
              <a:rPr b="1" lang="de-DE" sz="2000" spc="-1" strike="noStrike">
                <a:solidFill>
                  <a:srgbClr val="333399"/>
                </a:solidFill>
                <a:latin typeface="Arial"/>
                <a:ea typeface="DejaVu Sans"/>
              </a:rPr>
              <a:t> on interface formation in squeeze cast Al/diamond</a:t>
            </a:r>
            <a:endParaRPr b="0" lang="en-US" sz="2000" spc="-1" strike="noStrike">
              <a:latin typeface="Arial"/>
            </a:endParaRPr>
          </a:p>
          <a:p>
            <a:pPr algn="ctr">
              <a:lnSpc>
                <a:spcPct val="100000"/>
              </a:lnSpc>
              <a:spcBef>
                <a:spcPts val="1919"/>
              </a:spcBef>
              <a:buNone/>
            </a:pPr>
            <a:r>
              <a:rPr b="1" lang="de-DE" sz="2400" spc="-1" strike="noStrike">
                <a:solidFill>
                  <a:srgbClr val="333399"/>
                </a:solidFill>
                <a:latin typeface="Arial"/>
                <a:ea typeface="DejaVu Sans"/>
              </a:rPr>
              <a:t>goal</a:t>
            </a:r>
            <a:r>
              <a:rPr b="1" lang="de-DE" sz="2000" spc="-1" strike="noStrike">
                <a:solidFill>
                  <a:srgbClr val="333399"/>
                </a:solidFill>
                <a:latin typeface="Arial"/>
                <a:ea typeface="DejaVu Sans"/>
              </a:rPr>
              <a:t>: improve interfacial bonding by SiC formation</a:t>
            </a:r>
            <a:endParaRPr b="0" lang="en-US" sz="2000" spc="-1" strike="noStrike">
              <a:latin typeface="Arial"/>
            </a:endParaRPr>
          </a:p>
        </p:txBody>
      </p:sp>
      <p:sp>
        <p:nvSpPr>
          <p:cNvPr id="477" name="Text Box 3"/>
          <p:cNvSpPr/>
          <p:nvPr/>
        </p:nvSpPr>
        <p:spPr>
          <a:xfrm>
            <a:off x="22320" y="127080"/>
            <a:ext cx="903492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cc3300"/>
                </a:solidFill>
                <a:latin typeface="Arial"/>
                <a:ea typeface="DejaVu Sans"/>
              </a:rPr>
              <a:t>Development of high thermal conductivity Al/diamond MMCs </a:t>
            </a:r>
            <a:endParaRPr b="0" lang="en-US" sz="2400" spc="-1" strike="noStrike">
              <a:latin typeface="Arial"/>
            </a:endParaRPr>
          </a:p>
        </p:txBody>
      </p:sp>
      <p:sp>
        <p:nvSpPr>
          <p:cNvPr id="478" name="Rectangle 4"/>
          <p:cNvSpPr/>
          <p:nvPr/>
        </p:nvSpPr>
        <p:spPr>
          <a:xfrm>
            <a:off x="179280" y="6411960"/>
            <a:ext cx="8855640" cy="326880"/>
          </a:xfrm>
          <a:prstGeom prst="rect">
            <a:avLst/>
          </a:prstGeom>
          <a:noFill/>
          <a:ln w="0">
            <a:noFill/>
          </a:ln>
        </p:spPr>
        <p:style>
          <a:lnRef idx="0"/>
          <a:fillRef idx="0"/>
          <a:effectRef idx="0"/>
          <a:fontRef idx="minor"/>
        </p:style>
        <p:txBody>
          <a:bodyPr lIns="90000" rIns="90000" tIns="45000" bIns="45000" anchor="t">
            <a:spAutoFit/>
          </a:bodyPr>
          <a:p>
            <a:pPr>
              <a:lnSpc>
                <a:spcPct val="130000"/>
              </a:lnSpc>
              <a:buNone/>
            </a:pPr>
            <a:r>
              <a:rPr b="0" lang="en-GB" sz="1200" spc="-1" strike="noStrike">
                <a:solidFill>
                  <a:srgbClr val="000000"/>
                </a:solidFill>
                <a:latin typeface="Arial"/>
                <a:ea typeface="DejaVu Sans"/>
              </a:rPr>
              <a:t>O. Beffort, F.A. Khalid, L. Weber, P.W. Ruch, U.E. Klotz, S. Meier, S. Kleiner; Diamond and Related Materials 15 (2006) </a:t>
            </a:r>
            <a:endParaRPr b="0" lang="en-US" sz="1200" spc="-1" strike="noStrike">
              <a:latin typeface="Arial"/>
            </a:endParaRPr>
          </a:p>
        </p:txBody>
      </p:sp>
      <p:sp>
        <p:nvSpPr>
          <p:cNvPr id="479" name="Line 5"/>
          <p:cNvSpPr/>
          <p:nvPr/>
        </p:nvSpPr>
        <p:spPr>
          <a:xfrm>
            <a:off x="179280" y="6411600"/>
            <a:ext cx="8785080" cy="360"/>
          </a:xfrm>
          <a:prstGeom prst="line">
            <a:avLst/>
          </a:prstGeom>
          <a:ln w="9525">
            <a:solidFill>
              <a:srgbClr val="000000"/>
            </a:solidFill>
            <a:round/>
          </a:ln>
        </p:spPr>
        <p:style>
          <a:lnRef idx="0"/>
          <a:fillRef idx="0"/>
          <a:effectRef idx="0"/>
          <a:fontRef idx="minor"/>
        </p:style>
      </p:sp>
      <p:sp>
        <p:nvSpPr>
          <p:cNvPr id="480" name="Text Box 6"/>
          <p:cNvSpPr/>
          <p:nvPr/>
        </p:nvSpPr>
        <p:spPr>
          <a:xfrm>
            <a:off x="539640" y="5224320"/>
            <a:ext cx="3670920" cy="576360"/>
          </a:xfrm>
          <a:prstGeom prst="rect">
            <a:avLst/>
          </a:prstGeom>
          <a:no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1. </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successful distribution of Si at the Al/diamond interface (segregation)</a:t>
            </a:r>
            <a:endParaRPr b="0" lang="en-US" sz="1600" spc="-1" strike="noStrike">
              <a:latin typeface="Arial"/>
            </a:endParaRPr>
          </a:p>
        </p:txBody>
      </p:sp>
      <p:sp>
        <p:nvSpPr>
          <p:cNvPr id="481" name="Text Box 7"/>
          <p:cNvSpPr/>
          <p:nvPr/>
        </p:nvSpPr>
        <p:spPr>
          <a:xfrm>
            <a:off x="4788000" y="5224320"/>
            <a:ext cx="4031280" cy="333000"/>
          </a:xfrm>
          <a:prstGeom prst="rect">
            <a:avLst/>
          </a:prstGeom>
          <a:no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2.</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but: still weak interfacial bonding</a:t>
            </a:r>
            <a:endParaRPr b="0" lang="en-US" sz="1600" spc="-1" strike="noStrike">
              <a:latin typeface="Arial"/>
            </a:endParaRPr>
          </a:p>
        </p:txBody>
      </p:sp>
      <p:pic>
        <p:nvPicPr>
          <p:cNvPr id="482" name="Picture 8" descr=""/>
          <p:cNvPicPr/>
          <p:nvPr/>
        </p:nvPicPr>
        <p:blipFill>
          <a:blip r:embed="rId1"/>
          <a:stretch/>
        </p:blipFill>
        <p:spPr>
          <a:xfrm>
            <a:off x="684360" y="2349360"/>
            <a:ext cx="3526200" cy="2659680"/>
          </a:xfrm>
          <a:prstGeom prst="rect">
            <a:avLst/>
          </a:prstGeom>
          <a:ln w="0">
            <a:noFill/>
          </a:ln>
        </p:spPr>
      </p:pic>
      <p:pic>
        <p:nvPicPr>
          <p:cNvPr id="483" name="Picture 9" descr=""/>
          <p:cNvPicPr/>
          <p:nvPr/>
        </p:nvPicPr>
        <p:blipFill>
          <a:blip r:embed="rId2"/>
          <a:stretch/>
        </p:blipFill>
        <p:spPr>
          <a:xfrm>
            <a:off x="4789440" y="2349360"/>
            <a:ext cx="3383640" cy="2711880"/>
          </a:xfrm>
          <a:prstGeom prst="rect">
            <a:avLst/>
          </a:prstGeom>
          <a:ln w="0">
            <a:noFill/>
          </a:ln>
        </p:spPr>
      </p:pic>
      <p:pic>
        <p:nvPicPr>
          <p:cNvPr id="484" name="" descr="">
            <a:hlinkClick r:id="" action="ppaction://media"/>
          </p:cNvPr>
          <p:cNvPicPr/>
          <p:nvPr>
            <a:audioFile r:link="rId3"/>
            <p:extLst>
              <p:ext uri="{DAA4B4D4-6D71-4841-9C94-3DE7FCFB9230}">
                <p14:media r:embed="rId4"/>
              </p:ext>
            </p:extLst>
          </p:nvPr>
        </p:nvPicPr>
        <p:blipFill>
          <a:blip r:embed="rId5"/>
          <a:stretch>
            <a:fillRect/>
          </a:stretch>
        </p:blipFill>
        <p:spPr>
          <a:xfrm>
            <a:off x="8534520" y="2263680"/>
            <a:ext cx="608400" cy="608400"/>
          </a:xfrm>
          <a:prstGeom prst="rect">
            <a:avLst/>
          </a:prstGeom>
          <a:ln w="0">
            <a:noFill/>
          </a:ln>
        </p:spPr>
      </p:pic>
      <p:pic>
        <p:nvPicPr>
          <p:cNvPr id="485" name="" descr="">
            <a:hlinkClick r:id="" action="ppaction://media"/>
          </p:cNvPr>
          <p:cNvPicPr/>
          <p:nvPr>
            <a:audioFile r:link="rId6"/>
            <p:extLst>
              <p:ext uri="{DAA4B4D4-6D71-4841-9C94-3DE7FCFB9230}">
                <p14:media r:embed="rId7"/>
              </p:ext>
            </p:extLst>
          </p:nvPr>
        </p:nvPicPr>
        <p:blipFill>
          <a:blip r:embed="rId8"/>
          <a:stretch>
            <a:fillRect/>
          </a:stretch>
        </p:blipFill>
        <p:spPr>
          <a:xfrm>
            <a:off x="8496360" y="4008600"/>
            <a:ext cx="608400" cy="608400"/>
          </a:xfrm>
          <a:prstGeom prst="rect">
            <a:avLst/>
          </a:prstGeom>
          <a:ln w="0">
            <a:noFill/>
          </a:ln>
        </p:spPr>
      </p:pic>
    </p:spTree>
  </p:cSld>
  <mc:AlternateContent>
    <mc:Choice Requires="p14">
      <p:transition spd="slow" p14:dur="2000"/>
    </mc:Choice>
    <mc:Fallback>
      <p:transition spd="slow"/>
    </mc:Fallback>
  </mc:AlternateContent>
  <p:timing>
    <p:tnLst>
      <p:par>
        <p:cTn id="362" dur="indefinite" restart="never" nodeType="tmRoot">
          <p:childTnLst>
            <p:seq>
              <p:cTn id="363" dur="indefinite" nodeType="mainSeq">
                <p:childTnLst>
                  <p:par>
                    <p:cTn id="364" nodeType="clickEffect" fill="hold">
                      <p:stCondLst>
                        <p:cond delay="indefinite"/>
                      </p:stCondLst>
                      <p:childTnLst>
                        <p:par>
                          <p:cTn id="365" nodeType="withEffect" fill="hold">
                            <p:stCondLst>
                              <p:cond delay="0"/>
                            </p:stCondLst>
                            <p:childTnLst>
                              <p:par>
                                <p:cTn id="366" nodeType="clickEffect" fill="hold" presetClass="entr" presetID="1">
                                  <p:stCondLst>
                                    <p:cond delay="0"/>
                                  </p:stCondLst>
                                  <p:childTnLst>
                                    <p:set>
                                      <p:cBhvr>
                                        <p:cTn id="367" dur="1" fill="hold">
                                          <p:stCondLst>
                                            <p:cond delay="0"/>
                                          </p:stCondLst>
                                        </p:cTn>
                                        <p:tgtEl>
                                          <p:spTgt spid="482"/>
                                        </p:tgtEl>
                                        <p:attrNameLst>
                                          <p:attrName>style.visibility</p:attrName>
                                        </p:attrNameLst>
                                      </p:cBhvr>
                                      <p:to>
                                        <p:strVal val="visible"/>
                                      </p:to>
                                    </p:set>
                                  </p:childTnLst>
                                </p:cTn>
                              </p:par>
                              <p:par>
                                <p:cTn id="368" nodeType="withEffect" fill="hold" presetClass="entr" presetID="1">
                                  <p:stCondLst>
                                    <p:cond delay="0"/>
                                  </p:stCondLst>
                                  <p:childTnLst>
                                    <p:set>
                                      <p:cBhvr>
                                        <p:cTn id="369" dur="1" fill="hold">
                                          <p:stCondLst>
                                            <p:cond delay="0"/>
                                          </p:stCondLst>
                                        </p:cTn>
                                        <p:tgtEl>
                                          <p:spTgt spid="480"/>
                                        </p:tgtEl>
                                        <p:attrNameLst>
                                          <p:attrName>style.visibility</p:attrName>
                                        </p:attrNameLst>
                                      </p:cBhvr>
                                      <p:to>
                                        <p:strVal val="visible"/>
                                      </p:to>
                                    </p:set>
                                  </p:childTnLst>
                                </p:cTn>
                              </p:par>
                            </p:childTnLst>
                          </p:cTn>
                        </p:par>
                      </p:childTnLst>
                    </p:cTn>
                  </p:par>
                  <p:par>
                    <p:cTn id="370" nodeType="clickEffect" fill="hold">
                      <p:stCondLst>
                        <p:cond delay="indefinite"/>
                      </p:stCondLst>
                      <p:childTnLst>
                        <p:par>
                          <p:cTn id="371" nodeType="withEffect" fill="hold">
                            <p:stCondLst>
                              <p:cond delay="0"/>
                            </p:stCondLst>
                            <p:childTnLst>
                              <p:par>
                                <p:cTn id="372" nodeType="clickEffect" fill="hold" presetClass="entr" presetID="1">
                                  <p:stCondLst>
                                    <p:cond delay="0"/>
                                  </p:stCondLst>
                                  <p:childTnLst>
                                    <p:set>
                                      <p:cBhvr>
                                        <p:cTn id="373" dur="1" fill="hold">
                                          <p:stCondLst>
                                            <p:cond delay="0"/>
                                          </p:stCondLst>
                                        </p:cTn>
                                        <p:tgtEl>
                                          <p:spTgt spid="483"/>
                                        </p:tgtEl>
                                        <p:attrNameLst>
                                          <p:attrName>style.visibility</p:attrName>
                                        </p:attrNameLst>
                                      </p:cBhvr>
                                      <p:to>
                                        <p:strVal val="visible"/>
                                      </p:to>
                                    </p:set>
                                  </p:childTnLst>
                                </p:cTn>
                              </p:par>
                              <p:par>
                                <p:cTn id="374" nodeType="withEffect" fill="hold" presetClass="entr" presetID="1">
                                  <p:stCondLst>
                                    <p:cond delay="0"/>
                                  </p:stCondLst>
                                  <p:childTnLst>
                                    <p:set>
                                      <p:cBhvr>
                                        <p:cTn id="375" dur="1" fill="hold">
                                          <p:stCondLst>
                                            <p:cond delay="0"/>
                                          </p:stCondLst>
                                        </p:cTn>
                                        <p:tgtEl>
                                          <p:spTgt spid="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376" restart="whenNotActive" nodeType="interactiveSeq" fill="hold">
                <p:stCondLst>
                  <p:cond delay="0" evt="onClick">
                    <p:tgtEl>
                      <p:spTgt spid="484"/>
                    </p:tgtEl>
                  </p:cond>
                </p:stCondLst>
                <p:childTnLst>
                  <p:par>
                    <p:cTn id="377" fill="hold">
                      <p:stCondLst>
                        <p:cond delay="0" evt="onClick">
                          <p:tgtEl>
                            <p:spTgt spid="484"/>
                          </p:tgtEl>
                        </p:cond>
                      </p:stCondLst>
                      <p:childTnLst>
                        <p:par>
                          <p:cTn id="378" fill="hold">
                            <p:stCondLst>
                              <p:cond delay="0"/>
                            </p:stCondLst>
                            <p:childTnLst>
                              <p:par>
                                <p:cTn id="379" nodeType="clickEffect" fill="hold" presetClass="mediacall">
                                  <p:stCondLst>
                                    <p:cond delay="0"/>
                                  </p:stCondLst>
                                  <p:childTnLst>
                                    <p:cmd type="call" cmd="playFrom(0.0)">
                                      <p:cBhvr>
                                        <p:cTn id="380" dur="38223" fill="hold"/>
                                        <p:tgtEl>
                                          <p:spTgt spid="4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84"/>
                </p:tgtEl>
              </p:cMediaNode>
            </p:audio>
            <p:seq>
              <p:cTn id="381" restart="whenNotActive" nodeType="interactiveSeq" fill="hold">
                <p:stCondLst>
                  <p:cond delay="0" evt="onClick">
                    <p:tgtEl>
                      <p:spTgt spid="485"/>
                    </p:tgtEl>
                  </p:cond>
                </p:stCondLst>
                <p:childTnLst>
                  <p:par>
                    <p:cTn id="382" fill="hold">
                      <p:stCondLst>
                        <p:cond delay="0" evt="onClick">
                          <p:tgtEl>
                            <p:spTgt spid="485"/>
                          </p:tgtEl>
                        </p:cond>
                      </p:stCondLst>
                      <p:childTnLst>
                        <p:par>
                          <p:cTn id="383" fill="hold">
                            <p:stCondLst>
                              <p:cond delay="0"/>
                            </p:stCondLst>
                            <p:childTnLst>
                              <p:par>
                                <p:cTn id="384" nodeType="clickEffect" fill="hold" presetClass="mediacall">
                                  <p:stCondLst>
                                    <p:cond delay="0"/>
                                  </p:stCondLst>
                                  <p:childTnLst>
                                    <p:cmd type="call" cmd="playFrom(0.0)">
                                      <p:cBhvr>
                                        <p:cTn id="385" dur="18533" fill="hold"/>
                                        <p:tgtEl>
                                          <p:spTgt spid="48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85"/>
                </p:tgtEl>
              </p:cMediaNode>
            </p:audio>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Text Box 3"/>
          <p:cNvSpPr/>
          <p:nvPr/>
        </p:nvSpPr>
        <p:spPr>
          <a:xfrm>
            <a:off x="1320480" y="6238800"/>
            <a:ext cx="2301120" cy="357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 1800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diamond</a:t>
            </a:r>
            <a:endParaRPr b="0" lang="en-US" sz="1200" spc="-1" strike="noStrike">
              <a:latin typeface="Arial"/>
            </a:endParaRPr>
          </a:p>
        </p:txBody>
      </p:sp>
      <p:sp>
        <p:nvSpPr>
          <p:cNvPr id="487" name="Rectangle 5"/>
          <p:cNvSpPr/>
          <p:nvPr/>
        </p:nvSpPr>
        <p:spPr>
          <a:xfrm>
            <a:off x="900000" y="115920"/>
            <a:ext cx="7415640" cy="9673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cc3300"/>
                </a:solidFill>
                <a:latin typeface="Arial"/>
                <a:ea typeface="DejaVu Sans"/>
              </a:rPr>
              <a:t>Thermal Conductivity Analysis of Al(Si)/diamond using the Hasselman - Johnson Equation</a:t>
            </a:r>
            <a:endParaRPr b="0" lang="en-US" sz="2400" spc="-1" strike="noStrike">
              <a:latin typeface="Arial"/>
            </a:endParaRPr>
          </a:p>
        </p:txBody>
      </p:sp>
      <p:sp>
        <p:nvSpPr>
          <p:cNvPr id="488" name="Text Box 6"/>
          <p:cNvSpPr/>
          <p:nvPr/>
        </p:nvSpPr>
        <p:spPr>
          <a:xfrm>
            <a:off x="3058920" y="198900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0.45</a:t>
            </a:r>
            <a:endParaRPr b="0" lang="en-US" sz="1400" spc="-1" strike="noStrike">
              <a:latin typeface="Arial"/>
            </a:endParaRPr>
          </a:p>
        </p:txBody>
      </p:sp>
      <p:sp>
        <p:nvSpPr>
          <p:cNvPr id="489" name="Line 7"/>
          <p:cNvSpPr/>
          <p:nvPr/>
        </p:nvSpPr>
        <p:spPr>
          <a:xfrm>
            <a:off x="4643280" y="2636640"/>
            <a:ext cx="433440" cy="360360"/>
          </a:xfrm>
          <a:prstGeom prst="line">
            <a:avLst/>
          </a:prstGeom>
          <a:ln w="19050">
            <a:solidFill>
              <a:srgbClr val="ff0000"/>
            </a:solidFill>
            <a:round/>
            <a:tailEnd len="lg" type="stealth" w="lg"/>
          </a:ln>
        </p:spPr>
        <p:style>
          <a:lnRef idx="0"/>
          <a:fillRef idx="0"/>
          <a:effectRef idx="0"/>
          <a:fontRef idx="minor"/>
        </p:style>
      </p:sp>
      <p:sp>
        <p:nvSpPr>
          <p:cNvPr id="490" name="Text Box 8"/>
          <p:cNvSpPr/>
          <p:nvPr/>
        </p:nvSpPr>
        <p:spPr>
          <a:xfrm>
            <a:off x="5208120" y="321300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1</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6</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36</a:t>
            </a:r>
            <a:endParaRPr b="0" lang="en-US" sz="1400" spc="-1" strike="noStrike">
              <a:latin typeface="Arial"/>
            </a:endParaRPr>
          </a:p>
        </p:txBody>
      </p:sp>
      <p:sp>
        <p:nvSpPr>
          <p:cNvPr id="491" name="Line 9"/>
          <p:cNvSpPr/>
          <p:nvPr/>
        </p:nvSpPr>
        <p:spPr>
          <a:xfrm>
            <a:off x="6503760" y="4167000"/>
            <a:ext cx="360360" cy="503280"/>
          </a:xfrm>
          <a:prstGeom prst="line">
            <a:avLst/>
          </a:prstGeom>
          <a:ln w="19050">
            <a:solidFill>
              <a:srgbClr val="ff0000"/>
            </a:solidFill>
            <a:round/>
            <a:tailEnd len="lg" type="stealth" w="lg"/>
          </a:ln>
        </p:spPr>
        <p:style>
          <a:lnRef idx="0"/>
          <a:fillRef idx="0"/>
          <a:effectRef idx="0"/>
          <a:fontRef idx="minor"/>
        </p:style>
      </p:sp>
      <p:sp>
        <p:nvSpPr>
          <p:cNvPr id="492" name="Oval 10"/>
          <p:cNvSpPr/>
          <p:nvPr/>
        </p:nvSpPr>
        <p:spPr>
          <a:xfrm>
            <a:off x="7164360" y="4581360"/>
            <a:ext cx="194040" cy="192600"/>
          </a:xfrm>
          <a:prstGeom prst="ellipse">
            <a:avLst/>
          </a:prstGeom>
          <a:solidFill>
            <a:srgbClr val="ff0000"/>
          </a:solidFill>
          <a:ln w="9525">
            <a:solidFill>
              <a:srgbClr val="ff0000"/>
            </a:solidFill>
            <a:round/>
          </a:ln>
        </p:spPr>
        <p:style>
          <a:lnRef idx="0"/>
          <a:fillRef idx="0"/>
          <a:effectRef idx="0"/>
          <a:fontRef idx="minor"/>
        </p:style>
      </p:sp>
      <p:sp>
        <p:nvSpPr>
          <p:cNvPr id="493" name="Text Box 12"/>
          <p:cNvSpPr/>
          <p:nvPr/>
        </p:nvSpPr>
        <p:spPr>
          <a:xfrm>
            <a:off x="7377840" y="4869000"/>
            <a:ext cx="1555920" cy="51588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squeeze casting</a:t>
            </a:r>
            <a:endParaRPr b="0" lang="en-US" sz="1400" spc="-1" strike="noStrike">
              <a:latin typeface="Arial"/>
            </a:endParaRPr>
          </a:p>
        </p:txBody>
      </p:sp>
      <p:sp>
        <p:nvSpPr>
          <p:cNvPr id="494" name="Line 13"/>
          <p:cNvSpPr/>
          <p:nvPr/>
        </p:nvSpPr>
        <p:spPr>
          <a:xfrm flipH="1" flipV="1">
            <a:off x="7380000" y="4797360"/>
            <a:ext cx="144720" cy="215640"/>
          </a:xfrm>
          <a:prstGeom prst="line">
            <a:avLst/>
          </a:prstGeom>
          <a:ln w="19050">
            <a:solidFill>
              <a:srgbClr val="333399"/>
            </a:solidFill>
            <a:round/>
            <a:tailEnd len="lg" type="stealth" w="lg"/>
          </a:ln>
        </p:spPr>
        <p:style>
          <a:lnRef idx="0"/>
          <a:fillRef idx="0"/>
          <a:effectRef idx="0"/>
          <a:fontRef idx="minor"/>
        </p:style>
      </p:sp>
      <p:sp>
        <p:nvSpPr>
          <p:cNvPr id="495" name="Text Box 14"/>
          <p:cNvSpPr/>
          <p:nvPr/>
        </p:nvSpPr>
        <p:spPr>
          <a:xfrm>
            <a:off x="7449120" y="4005360"/>
            <a:ext cx="1555920" cy="51588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ff0000"/>
                </a:solidFill>
                <a:latin typeface="Arial"/>
                <a:ea typeface="DejaVu Sans"/>
              </a:rPr>
              <a:t>AlSi7/diam.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squeeze casting</a:t>
            </a:r>
            <a:endParaRPr b="0" lang="en-US" sz="1400" spc="-1" strike="noStrike">
              <a:latin typeface="Arial"/>
            </a:endParaRPr>
          </a:p>
        </p:txBody>
      </p:sp>
      <p:sp>
        <p:nvSpPr>
          <p:cNvPr id="496" name="Line 15"/>
          <p:cNvSpPr/>
          <p:nvPr/>
        </p:nvSpPr>
        <p:spPr>
          <a:xfrm flipH="1">
            <a:off x="7332480" y="4233600"/>
            <a:ext cx="255600" cy="287280"/>
          </a:xfrm>
          <a:prstGeom prst="line">
            <a:avLst/>
          </a:prstGeom>
          <a:ln w="19050">
            <a:solidFill>
              <a:srgbClr val="333399"/>
            </a:solidFill>
            <a:round/>
            <a:tailEnd len="lg" type="stealth" w="lg"/>
          </a:ln>
        </p:spPr>
        <p:style>
          <a:lnRef idx="0"/>
          <a:fillRef idx="0"/>
          <a:effectRef idx="0"/>
          <a:fontRef idx="minor"/>
        </p:style>
      </p:sp>
      <p:pic>
        <p:nvPicPr>
          <p:cNvPr id="497" name="" descr="">
            <a:hlinkClick r:id="" action="ppaction://media"/>
          </p:cNvPr>
          <p:cNvPicPr/>
          <p:nvPr>
            <a:audioFile r:link="rId1"/>
            <p:extLst>
              <p:ext uri="{DAA4B4D4-6D71-4841-9C94-3DE7FCFB9230}">
                <p14:media r:embed="rId2"/>
              </p:ext>
            </p:extLst>
          </p:nvPr>
        </p:nvPicPr>
        <p:blipFill>
          <a:blip r:embed="rId3"/>
          <a:stretch>
            <a:fillRect/>
          </a:stretch>
        </p:blipFill>
        <p:spPr>
          <a:xfrm>
            <a:off x="4267080" y="3124080"/>
            <a:ext cx="608400" cy="608400"/>
          </a:xfrm>
          <a:prstGeom prst="rect">
            <a:avLst/>
          </a:prstGeom>
          <a:ln w="0">
            <a:noFill/>
          </a:ln>
        </p:spPr>
      </p:pic>
      <p:pic>
        <p:nvPicPr>
          <p:cNvPr id="498" name="" descr=""/>
          <p:cNvPicPr/>
          <p:nvPr/>
        </p:nvPicPr>
        <p:blipFill>
          <a:blip r:embed="rId4"/>
          <a:srcRect l="0" t="7122" r="0" b="0"/>
          <a:stretch/>
        </p:blipFill>
        <p:spPr>
          <a:xfrm>
            <a:off x="457200" y="1193760"/>
            <a:ext cx="8343360" cy="5041080"/>
          </a:xfrm>
          <a:prstGeom prst="rect">
            <a:avLst/>
          </a:prstGeom>
          <a:ln w="0">
            <a:noFill/>
          </a:ln>
        </p:spPr>
      </p:pic>
      <p:pic>
        <p:nvPicPr>
          <p:cNvPr id="499" name="" descr=""/>
          <p:cNvPicPr/>
          <p:nvPr/>
        </p:nvPicPr>
        <p:blipFill>
          <a:blip r:embed="rId5"/>
          <a:stretch/>
        </p:blipFill>
        <p:spPr>
          <a:xfrm>
            <a:off x="241200" y="6083280"/>
            <a:ext cx="786600" cy="532800"/>
          </a:xfrm>
          <a:prstGeom prst="rect">
            <a:avLst/>
          </a:prstGeom>
          <a:ln w="0">
            <a:noFill/>
          </a:ln>
        </p:spPr>
      </p:pic>
      <p:pic>
        <p:nvPicPr>
          <p:cNvPr id="500" name="" descr=""/>
          <p:cNvPicPr/>
          <p:nvPr/>
        </p:nvPicPr>
        <p:blipFill>
          <a:blip r:embed="rId6"/>
          <a:stretch/>
        </p:blipFill>
        <p:spPr>
          <a:xfrm>
            <a:off x="1689120" y="4724280"/>
            <a:ext cx="3593520" cy="507240"/>
          </a:xfrm>
          <a:prstGeom prst="rect">
            <a:avLst/>
          </a:prstGeom>
          <a:ln w="0">
            <a:noFill/>
          </a:ln>
        </p:spPr>
      </p:pic>
    </p:spTree>
  </p:cSld>
  <mc:AlternateContent>
    <mc:Choice Requires="p14">
      <p:transition spd="slow" p14:dur="2000"/>
    </mc:Choice>
    <mc:Fallback>
      <p:transition spd="slow"/>
    </mc:Fallback>
  </mc:AlternateContent>
  <p:timing>
    <p:tnLst>
      <p:par>
        <p:cTn id="386" dur="indefinite" restart="never" nodeType="tmRoot">
          <p:childTnLst>
            <p:seq>
              <p:cTn id="387" dur="indefinite" nodeType="mainSeq">
                <p:childTnLst>
                  <p:par>
                    <p:cTn id="388" nodeType="clickEffect" fill="hold">
                      <p:stCondLst>
                        <p:cond delay="0"/>
                      </p:stCondLst>
                      <p:childTnLst>
                        <p:par>
                          <p:cTn id="389" nodeType="withEffect" fill="hold">
                            <p:stCondLst>
                              <p:cond delay="0"/>
                            </p:stCondLst>
                            <p:childTnLst>
                              <p:par>
                                <p:cTn id="390" nodeType="withEffect" fill="hold" presetClass="entr" presetID="1">
                                  <p:stCondLst>
                                    <p:cond delay="0"/>
                                  </p:stCondLst>
                                  <p:childTnLst>
                                    <p:set>
                                      <p:cBhvr>
                                        <p:cTn id="391" dur="1" fill="hold">
                                          <p:stCondLst>
                                            <p:cond delay="0"/>
                                          </p:stCondLst>
                                        </p:cTn>
                                        <p:tgtEl>
                                          <p:spTgt spid="486">
                                            <p:txEl>
                                              <p:pRg st="0" end="0"/>
                                            </p:txEl>
                                          </p:spTgt>
                                        </p:tgtEl>
                                        <p:attrNameLst>
                                          <p:attrName>style.visibility</p:attrName>
                                        </p:attrNameLst>
                                      </p:cBhvr>
                                      <p:to>
                                        <p:strVal val="visible"/>
                                      </p:to>
                                    </p:set>
                                  </p:childTnLst>
                                </p:cTn>
                              </p:par>
                              <p:par>
                                <p:cTn id="392" nodeType="withEffect" fill="hold" presetClass="entr" presetID="1">
                                  <p:stCondLst>
                                    <p:cond delay="0"/>
                                  </p:stCondLst>
                                  <p:childTnLst>
                                    <p:set>
                                      <p:cBhvr>
                                        <p:cTn id="393" dur="1" fill="hold">
                                          <p:stCondLst>
                                            <p:cond delay="0"/>
                                          </p:stCondLst>
                                        </p:cTn>
                                        <p:tgtEl>
                                          <p:spTgt spid="488"/>
                                        </p:tgtEl>
                                        <p:attrNameLst>
                                          <p:attrName>style.visibility</p:attrName>
                                        </p:attrNameLst>
                                      </p:cBhvr>
                                      <p:to>
                                        <p:strVal val="visible"/>
                                      </p:to>
                                    </p:set>
                                  </p:childTnLst>
                                </p:cTn>
                              </p:par>
                              <p:par>
                                <p:cTn id="394" nodeType="withEffect" fill="hold" presetClass="entr" presetID="1">
                                  <p:stCondLst>
                                    <p:cond delay="0"/>
                                  </p:stCondLst>
                                  <p:childTnLst>
                                    <p:set>
                                      <p:cBhvr>
                                        <p:cTn id="395" dur="1" fill="hold">
                                          <p:stCondLst>
                                            <p:cond delay="0"/>
                                          </p:stCondLst>
                                        </p:cTn>
                                        <p:tgtEl>
                                          <p:spTgt spid="489"/>
                                        </p:tgtEl>
                                        <p:attrNameLst>
                                          <p:attrName>style.visibility</p:attrName>
                                        </p:attrNameLst>
                                      </p:cBhvr>
                                      <p:to>
                                        <p:strVal val="visible"/>
                                      </p:to>
                                    </p:set>
                                  </p:childTnLst>
                                </p:cTn>
                              </p:par>
                              <p:par>
                                <p:cTn id="396" nodeType="withEffect" fill="hold" presetClass="entr" presetID="1">
                                  <p:stCondLst>
                                    <p:cond delay="0"/>
                                  </p:stCondLst>
                                  <p:childTnLst>
                                    <p:set>
                                      <p:cBhvr>
                                        <p:cTn id="397" dur="1" fill="hold">
                                          <p:stCondLst>
                                            <p:cond delay="0"/>
                                          </p:stCondLst>
                                        </p:cTn>
                                        <p:tgtEl>
                                          <p:spTgt spid="492"/>
                                        </p:tgtEl>
                                        <p:attrNameLst>
                                          <p:attrName>style.visibility</p:attrName>
                                        </p:attrNameLst>
                                      </p:cBhvr>
                                      <p:to>
                                        <p:strVal val="visible"/>
                                      </p:to>
                                    </p:set>
                                  </p:childTnLst>
                                </p:cTn>
                              </p:par>
                              <p:par>
                                <p:cTn id="398" nodeType="withEffect" fill="hold" presetClass="entr" presetID="1">
                                  <p:stCondLst>
                                    <p:cond delay="0"/>
                                  </p:stCondLst>
                                  <p:childTnLst>
                                    <p:set>
                                      <p:cBhvr>
                                        <p:cTn id="399" dur="1" fill="hold">
                                          <p:stCondLst>
                                            <p:cond delay="0"/>
                                          </p:stCondLst>
                                        </p:cTn>
                                        <p:tgtEl>
                                          <p:spTgt spid="494"/>
                                        </p:tgtEl>
                                        <p:attrNameLst>
                                          <p:attrName>style.visibility</p:attrName>
                                        </p:attrNameLst>
                                      </p:cBhvr>
                                      <p:to>
                                        <p:strVal val="visible"/>
                                      </p:to>
                                    </p:set>
                                  </p:childTnLst>
                                </p:cTn>
                              </p:par>
                              <p:par>
                                <p:cTn id="400" nodeType="withEffect" fill="hold" presetClass="entr" presetID="1">
                                  <p:stCondLst>
                                    <p:cond delay="0"/>
                                  </p:stCondLst>
                                  <p:childTnLst>
                                    <p:set>
                                      <p:cBhvr>
                                        <p:cTn id="401" dur="1" fill="hold">
                                          <p:stCondLst>
                                            <p:cond delay="0"/>
                                          </p:stCondLst>
                                        </p:cTn>
                                        <p:tgtEl>
                                          <p:spTgt spid="493"/>
                                        </p:tgtEl>
                                        <p:attrNameLst>
                                          <p:attrName>style.visibility</p:attrName>
                                        </p:attrNameLst>
                                      </p:cBhvr>
                                      <p:to>
                                        <p:strVal val="visible"/>
                                      </p:to>
                                    </p:set>
                                  </p:childTnLst>
                                </p:cTn>
                              </p:par>
                              <p:par>
                                <p:cTn id="402" nodeType="withEffect" fill="hold" presetClass="entr" presetID="1">
                                  <p:stCondLst>
                                    <p:cond delay="0"/>
                                  </p:stCondLst>
                                  <p:childTnLst>
                                    <p:set>
                                      <p:cBhvr>
                                        <p:cTn id="403" dur="1" fill="hold">
                                          <p:stCondLst>
                                            <p:cond delay="0"/>
                                          </p:stCondLst>
                                        </p:cTn>
                                        <p:tgtEl>
                                          <p:spTgt spid="490"/>
                                        </p:tgtEl>
                                        <p:attrNameLst>
                                          <p:attrName>style.visibility</p:attrName>
                                        </p:attrNameLst>
                                      </p:cBhvr>
                                      <p:to>
                                        <p:strVal val="visible"/>
                                      </p:to>
                                    </p:set>
                                  </p:childTnLst>
                                </p:cTn>
                              </p:par>
                              <p:par>
                                <p:cTn id="404" nodeType="withEffect" fill="hold" presetClass="entr" presetID="1">
                                  <p:stCondLst>
                                    <p:cond delay="0"/>
                                  </p:stCondLst>
                                  <p:childTnLst>
                                    <p:set>
                                      <p:cBhvr>
                                        <p:cTn id="405" dur="1" fill="hold">
                                          <p:stCondLst>
                                            <p:cond delay="0"/>
                                          </p:stCondLst>
                                        </p:cTn>
                                        <p:tgtEl>
                                          <p:spTgt spid="491"/>
                                        </p:tgtEl>
                                        <p:attrNameLst>
                                          <p:attrName>style.visibility</p:attrName>
                                        </p:attrNameLst>
                                      </p:cBhvr>
                                      <p:to>
                                        <p:strVal val="visible"/>
                                      </p:to>
                                    </p:set>
                                  </p:childTnLst>
                                </p:cTn>
                              </p:par>
                            </p:childTnLst>
                          </p:cTn>
                        </p:par>
                      </p:childTnLst>
                    </p:cTn>
                  </p:par>
                  <p:par>
                    <p:cTn id="406" nodeType="clickEffect" fill="hold">
                      <p:stCondLst>
                        <p:cond delay="indefinite"/>
                      </p:stCondLst>
                      <p:childTnLst>
                        <p:par>
                          <p:cTn id="407" nodeType="withEffect" fill="hold">
                            <p:stCondLst>
                              <p:cond delay="0"/>
                            </p:stCondLst>
                            <p:childTnLst>
                              <p:par>
                                <p:cTn id="408" nodeType="clickEffect" fill="hold" presetClass="entr" presetID="1">
                                  <p:stCondLst>
                                    <p:cond delay="0"/>
                                  </p:stCondLst>
                                  <p:childTnLst>
                                    <p:set>
                                      <p:cBhvr>
                                        <p:cTn id="409" dur="1" fill="hold">
                                          <p:stCondLst>
                                            <p:cond delay="0"/>
                                          </p:stCondLst>
                                        </p:cTn>
                                        <p:tgtEl>
                                          <p:spTgt spid="496"/>
                                        </p:tgtEl>
                                        <p:attrNameLst>
                                          <p:attrName>style.visibility</p:attrName>
                                        </p:attrNameLst>
                                      </p:cBhvr>
                                      <p:to>
                                        <p:strVal val="visible"/>
                                      </p:to>
                                    </p:set>
                                  </p:childTnLst>
                                </p:cTn>
                              </p:par>
                              <p:par>
                                <p:cTn id="410" nodeType="withEffect" fill="hold" presetClass="entr" presetID="1">
                                  <p:stCondLst>
                                    <p:cond delay="0"/>
                                  </p:stCondLst>
                                  <p:childTnLst>
                                    <p:set>
                                      <p:cBhvr>
                                        <p:cTn id="411"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412" restart="whenNotActive" nodeType="interactiveSeq" fill="hold">
                <p:stCondLst>
                  <p:cond delay="0" evt="onClick">
                    <p:tgtEl>
                      <p:spTgt spid="497"/>
                    </p:tgtEl>
                  </p:cond>
                </p:stCondLst>
                <p:childTnLst>
                  <p:par>
                    <p:cTn id="413" fill="hold">
                      <p:stCondLst>
                        <p:cond delay="0" evt="onClick">
                          <p:tgtEl>
                            <p:spTgt spid="497"/>
                          </p:tgtEl>
                        </p:cond>
                      </p:stCondLst>
                      <p:childTnLst>
                        <p:par>
                          <p:cTn id="414" fill="hold">
                            <p:stCondLst>
                              <p:cond delay="0"/>
                            </p:stCondLst>
                            <p:childTnLst>
                              <p:par>
                                <p:cTn id="415" nodeType="clickEffect" fill="hold" presetClass="mediacall">
                                  <p:stCondLst>
                                    <p:cond delay="0"/>
                                  </p:stCondLst>
                                  <p:childTnLst>
                                    <p:cmd type="call" cmd="playFrom(0.0)">
                                      <p:cBhvr>
                                        <p:cTn id="416" dur="35427" fill="hold"/>
                                        <p:tgtEl>
                                          <p:spTgt spid="49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497"/>
                </p:tgtEl>
              </p:cMediaNode>
            </p:audio>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Text Box 2"/>
          <p:cNvSpPr/>
          <p:nvPr/>
        </p:nvSpPr>
        <p:spPr>
          <a:xfrm>
            <a:off x="108000" y="981000"/>
            <a:ext cx="8712720" cy="783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99"/>
                </a:solidFill>
                <a:latin typeface="Arial"/>
                <a:ea typeface="DejaVu Sans"/>
              </a:rPr>
              <a:t>effect of </a:t>
            </a:r>
            <a:r>
              <a:rPr b="1" lang="de-DE" sz="2000" spc="-1" strike="noStrike">
                <a:solidFill>
                  <a:srgbClr val="ff0000"/>
                </a:solidFill>
                <a:latin typeface="Arial"/>
                <a:ea typeface="DejaVu Sans"/>
              </a:rPr>
              <a:t>infiltration technique</a:t>
            </a:r>
            <a:r>
              <a:rPr b="1" lang="de-DE" sz="2000" spc="-1" strike="noStrike">
                <a:solidFill>
                  <a:srgbClr val="333399"/>
                </a:solidFill>
                <a:latin typeface="Arial"/>
                <a:ea typeface="DejaVu Sans"/>
              </a:rPr>
              <a:t> on interface formation in AlSi7/diamond</a:t>
            </a:r>
            <a:endParaRPr b="0" lang="en-US" sz="2000" spc="-1" strike="noStrike">
              <a:latin typeface="Arial"/>
            </a:endParaRPr>
          </a:p>
          <a:p>
            <a:pPr algn="ctr">
              <a:lnSpc>
                <a:spcPct val="100000"/>
              </a:lnSpc>
              <a:spcBef>
                <a:spcPts val="901"/>
              </a:spcBef>
              <a:buNone/>
            </a:pPr>
            <a:r>
              <a:rPr b="1" i="1" lang="de-DE" sz="1800" spc="-1" strike="noStrike">
                <a:solidFill>
                  <a:srgbClr val="333399"/>
                </a:solidFill>
                <a:latin typeface="Arial"/>
                <a:ea typeface="DejaVu Sans"/>
              </a:rPr>
              <a:t>after electrochemical dissolution of Al</a:t>
            </a:r>
            <a:endParaRPr b="0" lang="en-US" sz="1800" spc="-1" strike="noStrike">
              <a:latin typeface="Arial"/>
            </a:endParaRPr>
          </a:p>
        </p:txBody>
      </p:sp>
      <p:sp>
        <p:nvSpPr>
          <p:cNvPr id="502" name="Text Box 3"/>
          <p:cNvSpPr/>
          <p:nvPr/>
        </p:nvSpPr>
        <p:spPr>
          <a:xfrm>
            <a:off x="22320" y="241200"/>
            <a:ext cx="903492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cc3300"/>
                </a:solidFill>
                <a:latin typeface="Arial"/>
                <a:ea typeface="DejaVu Sans"/>
              </a:rPr>
              <a:t>Development of high thermal conductivity Al/diamond MMCs </a:t>
            </a:r>
            <a:endParaRPr b="0" lang="en-US" sz="2400" spc="-1" strike="noStrike">
              <a:latin typeface="Arial"/>
            </a:endParaRPr>
          </a:p>
        </p:txBody>
      </p:sp>
      <p:sp>
        <p:nvSpPr>
          <p:cNvPr id="503" name="Rectangle 4"/>
          <p:cNvSpPr/>
          <p:nvPr/>
        </p:nvSpPr>
        <p:spPr>
          <a:xfrm>
            <a:off x="179280" y="6445080"/>
            <a:ext cx="885564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de-DE" sz="1200" spc="-1" strike="noStrike">
                <a:solidFill>
                  <a:srgbClr val="000000"/>
                </a:solidFill>
                <a:latin typeface="Arial"/>
                <a:ea typeface="DejaVu Sans"/>
              </a:rPr>
              <a:t>P.W. Ruch, Diploma Thesis, EMPA, 2005</a:t>
            </a:r>
            <a:endParaRPr b="0" lang="en-US" sz="1200" spc="-1" strike="noStrike">
              <a:latin typeface="Arial"/>
            </a:endParaRPr>
          </a:p>
        </p:txBody>
      </p:sp>
      <p:sp>
        <p:nvSpPr>
          <p:cNvPr id="504" name="Line 5"/>
          <p:cNvSpPr/>
          <p:nvPr/>
        </p:nvSpPr>
        <p:spPr>
          <a:xfrm>
            <a:off x="179280" y="6381720"/>
            <a:ext cx="8785080" cy="360"/>
          </a:xfrm>
          <a:prstGeom prst="line">
            <a:avLst/>
          </a:prstGeom>
          <a:ln w="9525">
            <a:solidFill>
              <a:srgbClr val="000000"/>
            </a:solidFill>
            <a:round/>
          </a:ln>
        </p:spPr>
        <p:style>
          <a:lnRef idx="0"/>
          <a:fillRef idx="0"/>
          <a:effectRef idx="0"/>
          <a:fontRef idx="minor"/>
        </p:style>
      </p:sp>
      <p:sp>
        <p:nvSpPr>
          <p:cNvPr id="505" name="Text Box 6"/>
          <p:cNvSpPr/>
          <p:nvPr/>
        </p:nvSpPr>
        <p:spPr>
          <a:xfrm>
            <a:off x="252360" y="5511960"/>
            <a:ext cx="3670920" cy="576360"/>
          </a:xfrm>
          <a:prstGeom prst="rect">
            <a:avLst/>
          </a:prstGeom>
          <a:no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1. </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squeeze cast composite</a:t>
            </a:r>
            <a:endParaRPr b="0" lang="en-US" sz="1600" spc="-1" strike="noStrike">
              <a:latin typeface="Arial"/>
            </a:endParaRPr>
          </a:p>
          <a:p>
            <a:pPr marL="270000" indent="-270000">
              <a:lnSpc>
                <a:spcPct val="100000"/>
              </a:lnSpc>
              <a:buNone/>
              <a:tabLst>
                <a:tab algn="l" pos="0"/>
              </a:tabLst>
            </a:pP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bare diamonds, unaffected</a:t>
            </a:r>
            <a:endParaRPr b="0" lang="en-US" sz="1600" spc="-1" strike="noStrike">
              <a:latin typeface="Arial"/>
            </a:endParaRPr>
          </a:p>
        </p:txBody>
      </p:sp>
      <p:sp>
        <p:nvSpPr>
          <p:cNvPr id="506" name="Text Box 7"/>
          <p:cNvSpPr/>
          <p:nvPr/>
        </p:nvSpPr>
        <p:spPr>
          <a:xfrm>
            <a:off x="4643280" y="5511960"/>
            <a:ext cx="4031280" cy="609840"/>
          </a:xfrm>
          <a:prstGeom prst="rect">
            <a:avLst/>
          </a:prstGeom>
          <a:no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2.</a:t>
            </a: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gas pressure infiltrated composite</a:t>
            </a:r>
            <a:endParaRPr b="0" lang="en-US" sz="1600" spc="-1" strike="noStrike">
              <a:latin typeface="Arial"/>
            </a:endParaRPr>
          </a:p>
          <a:p>
            <a:pPr marL="270000" indent="-270000">
              <a:lnSpc>
                <a:spcPct val="100000"/>
              </a:lnSpc>
              <a:buNone/>
              <a:tabLst>
                <a:tab algn="l" pos="0"/>
              </a:tabLst>
            </a:pP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selective reaction on diamond</a:t>
            </a:r>
            <a:r>
              <a:rPr b="0" lang="de-CH" sz="1600" spc="-1" strike="noStrike" baseline="-25000">
                <a:solidFill>
                  <a:srgbClr val="000000"/>
                </a:solidFill>
                <a:latin typeface="Arial"/>
                <a:ea typeface="DejaVu Sans"/>
              </a:rPr>
              <a:t>(100)</a:t>
            </a:r>
            <a:endParaRPr b="0" lang="en-US" sz="1600" spc="-1" strike="noStrike">
              <a:latin typeface="Arial"/>
            </a:endParaRPr>
          </a:p>
        </p:txBody>
      </p:sp>
      <p:pic>
        <p:nvPicPr>
          <p:cNvPr id="507" name="Picture 8" descr="SEM_EMPA_etched"/>
          <p:cNvPicPr/>
          <p:nvPr/>
        </p:nvPicPr>
        <p:blipFill>
          <a:blip r:embed="rId1"/>
          <a:stretch/>
        </p:blipFill>
        <p:spPr>
          <a:xfrm>
            <a:off x="250920" y="2055960"/>
            <a:ext cx="4059720" cy="3254760"/>
          </a:xfrm>
          <a:prstGeom prst="rect">
            <a:avLst/>
          </a:prstGeom>
          <a:ln w="0">
            <a:noFill/>
          </a:ln>
        </p:spPr>
      </p:pic>
      <p:pic>
        <p:nvPicPr>
          <p:cNvPr id="508" name="Picture 9" descr="SEM_EPFL_etched_1"/>
          <p:cNvPicPr/>
          <p:nvPr/>
        </p:nvPicPr>
        <p:blipFill>
          <a:blip r:embed="rId2"/>
          <a:stretch/>
        </p:blipFill>
        <p:spPr>
          <a:xfrm>
            <a:off x="4643280" y="2073240"/>
            <a:ext cx="4037400" cy="3237480"/>
          </a:xfrm>
          <a:prstGeom prst="rect">
            <a:avLst/>
          </a:prstGeom>
          <a:ln w="0">
            <a:noFill/>
          </a:ln>
        </p:spPr>
      </p:pic>
      <p:pic>
        <p:nvPicPr>
          <p:cNvPr id="509" name="" descr="">
            <a:hlinkClick r:id="" action="ppaction://media"/>
          </p:cNvPr>
          <p:cNvPicPr/>
          <p:nvPr>
            <a:audioFile r:link="rId3"/>
            <p:extLst>
              <p:ext uri="{DAA4B4D4-6D71-4841-9C94-3DE7FCFB9230}">
                <p14:media r:embed="rId4"/>
              </p:ext>
            </p:extLst>
          </p:nvPr>
        </p:nvPicPr>
        <p:blipFill>
          <a:blip r:embed="rId5"/>
          <a:stretch>
            <a:fillRect/>
          </a:stretch>
        </p:blipFill>
        <p:spPr>
          <a:xfrm>
            <a:off x="4267080" y="3124080"/>
            <a:ext cx="608400" cy="608400"/>
          </a:xfrm>
          <a:prstGeom prst="rect">
            <a:avLst/>
          </a:prstGeom>
          <a:ln w="0">
            <a:noFill/>
          </a:ln>
        </p:spPr>
      </p:pic>
      <p:pic>
        <p:nvPicPr>
          <p:cNvPr id="510" name="" descr="">
            <a:hlinkClick r:id="" action="ppaction://media"/>
          </p:cNvPr>
          <p:cNvPicPr/>
          <p:nvPr>
            <a:audioFile r:link="rId6"/>
            <p:extLst>
              <p:ext uri="{DAA4B4D4-6D71-4841-9C94-3DE7FCFB9230}">
                <p14:media r:embed="rId7"/>
              </p:ext>
            </p:extLst>
          </p:nvPr>
        </p:nvPicPr>
        <p:blipFill>
          <a:blip r:embed="rId8"/>
          <a:stretch>
            <a:fillRect/>
          </a:stretch>
        </p:blipFill>
        <p:spPr>
          <a:xfrm>
            <a:off x="4267080" y="3124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417" dur="indefinite" restart="never" nodeType="tmRoot">
          <p:childTnLst>
            <p:seq>
              <p:cTn id="418" dur="indefinite" nodeType="mainSeq">
                <p:childTnLst>
                  <p:par>
                    <p:cTn id="419" nodeType="clickEffect" fill="hold">
                      <p:stCondLst>
                        <p:cond delay="indefinite"/>
                      </p:stCondLst>
                      <p:childTnLst>
                        <p:par>
                          <p:cTn id="420" nodeType="withEffect" fill="hold">
                            <p:stCondLst>
                              <p:cond delay="0"/>
                            </p:stCondLst>
                            <p:childTnLst>
                              <p:par>
                                <p:cTn id="421" nodeType="clickEffect" fill="hold" presetClass="entr" presetID="1">
                                  <p:stCondLst>
                                    <p:cond delay="0"/>
                                  </p:stCondLst>
                                  <p:childTnLst>
                                    <p:set>
                                      <p:cBhvr>
                                        <p:cTn id="422" dur="1" fill="hold">
                                          <p:stCondLst>
                                            <p:cond delay="0"/>
                                          </p:stCondLst>
                                        </p:cTn>
                                        <p:tgtEl>
                                          <p:spTgt spid="508"/>
                                        </p:tgtEl>
                                        <p:attrNameLst>
                                          <p:attrName>style.visibility</p:attrName>
                                        </p:attrNameLst>
                                      </p:cBhvr>
                                      <p:to>
                                        <p:strVal val="visible"/>
                                      </p:to>
                                    </p:set>
                                  </p:childTnLst>
                                </p:cTn>
                              </p:par>
                              <p:par>
                                <p:cTn id="423" nodeType="withEffect" fill="hold" presetClass="entr" presetID="1">
                                  <p:stCondLst>
                                    <p:cond delay="0"/>
                                  </p:stCondLst>
                                  <p:childTnLst>
                                    <p:set>
                                      <p:cBhvr>
                                        <p:cTn id="424" dur="1" fill="hold">
                                          <p:stCondLst>
                                            <p:cond delay="0"/>
                                          </p:stCondLst>
                                        </p:cTn>
                                        <p:tgtEl>
                                          <p:spTgt spid="5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425" restart="whenNotActive" nodeType="interactiveSeq" fill="hold">
                <p:stCondLst>
                  <p:cond delay="0" evt="onClick">
                    <p:tgtEl>
                      <p:spTgt spid="509"/>
                    </p:tgtEl>
                  </p:cond>
                </p:stCondLst>
                <p:childTnLst>
                  <p:par>
                    <p:cTn id="426" fill="hold">
                      <p:stCondLst>
                        <p:cond delay="0" evt="onClick">
                          <p:tgtEl>
                            <p:spTgt spid="509"/>
                          </p:tgtEl>
                        </p:cond>
                      </p:stCondLst>
                      <p:childTnLst>
                        <p:par>
                          <p:cTn id="427" fill="hold">
                            <p:stCondLst>
                              <p:cond delay="0"/>
                            </p:stCondLst>
                            <p:childTnLst>
                              <p:par>
                                <p:cTn id="428" nodeType="clickEffect" fill="hold" presetClass="mediacall">
                                  <p:stCondLst>
                                    <p:cond delay="0"/>
                                  </p:stCondLst>
                                  <p:childTnLst>
                                    <p:cmd type="call" cmd="playFrom(0.0)">
                                      <p:cBhvr>
                                        <p:cTn id="429" dur="12890" fill="hold"/>
                                        <p:tgtEl>
                                          <p:spTgt spid="5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09"/>
                </p:tgtEl>
              </p:cMediaNode>
            </p:audio>
            <p:seq>
              <p:cTn id="430" restart="whenNotActive" nodeType="interactiveSeq" fill="hold">
                <p:stCondLst>
                  <p:cond delay="0" evt="onClick">
                    <p:tgtEl>
                      <p:spTgt spid="510"/>
                    </p:tgtEl>
                  </p:cond>
                </p:stCondLst>
                <p:childTnLst>
                  <p:par>
                    <p:cTn id="431" fill="hold">
                      <p:stCondLst>
                        <p:cond delay="0" evt="onClick">
                          <p:tgtEl>
                            <p:spTgt spid="510"/>
                          </p:tgtEl>
                        </p:cond>
                      </p:stCondLst>
                      <p:childTnLst>
                        <p:par>
                          <p:cTn id="432" fill="hold">
                            <p:stCondLst>
                              <p:cond delay="0"/>
                            </p:stCondLst>
                            <p:childTnLst>
                              <p:par>
                                <p:cTn id="433" nodeType="clickEffect" fill="hold" presetClass="mediacall">
                                  <p:stCondLst>
                                    <p:cond delay="0"/>
                                  </p:stCondLst>
                                  <p:childTnLst>
                                    <p:cmd type="call" cmd="playFrom(0.0)">
                                      <p:cBhvr>
                                        <p:cTn id="434" dur="58401" fill="hold"/>
                                        <p:tgtEl>
                                          <p:spTgt spid="51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10"/>
                </p:tgtEl>
              </p:cMediaNode>
            </p:audio>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Text Box 3"/>
          <p:cNvSpPr/>
          <p:nvPr/>
        </p:nvSpPr>
        <p:spPr>
          <a:xfrm>
            <a:off x="1320480" y="6238800"/>
            <a:ext cx="2301120" cy="357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 1800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diamond</a:t>
            </a:r>
            <a:endParaRPr b="0" lang="en-US" sz="1200" spc="-1" strike="noStrike">
              <a:latin typeface="Arial"/>
            </a:endParaRPr>
          </a:p>
        </p:txBody>
      </p:sp>
      <p:sp>
        <p:nvSpPr>
          <p:cNvPr id="512" name="Rectangle 5"/>
          <p:cNvSpPr/>
          <p:nvPr/>
        </p:nvSpPr>
        <p:spPr>
          <a:xfrm>
            <a:off x="900000" y="115920"/>
            <a:ext cx="7415640" cy="9673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cc3300"/>
                </a:solidFill>
                <a:latin typeface="Arial"/>
                <a:ea typeface="DejaVu Sans"/>
              </a:rPr>
              <a:t>Thermal Conductivity Analysis of Al(Si)/diamond using the Hasselman - Johnson Equation</a:t>
            </a:r>
            <a:endParaRPr b="0" lang="en-US" sz="2400" spc="-1" strike="noStrike">
              <a:latin typeface="Arial"/>
            </a:endParaRPr>
          </a:p>
        </p:txBody>
      </p:sp>
      <p:sp>
        <p:nvSpPr>
          <p:cNvPr id="513" name="Text Box 6"/>
          <p:cNvSpPr/>
          <p:nvPr/>
        </p:nvSpPr>
        <p:spPr>
          <a:xfrm>
            <a:off x="3058920" y="198900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0.45</a:t>
            </a:r>
            <a:endParaRPr b="0" lang="en-US" sz="1400" spc="-1" strike="noStrike">
              <a:latin typeface="Arial"/>
            </a:endParaRPr>
          </a:p>
        </p:txBody>
      </p:sp>
      <p:sp>
        <p:nvSpPr>
          <p:cNvPr id="514" name="Line 7"/>
          <p:cNvSpPr/>
          <p:nvPr/>
        </p:nvSpPr>
        <p:spPr>
          <a:xfrm>
            <a:off x="4643280" y="2636640"/>
            <a:ext cx="433440" cy="360360"/>
          </a:xfrm>
          <a:prstGeom prst="line">
            <a:avLst/>
          </a:prstGeom>
          <a:ln w="19050">
            <a:solidFill>
              <a:srgbClr val="ff0000"/>
            </a:solidFill>
            <a:round/>
            <a:tailEnd len="lg" type="stealth" w="lg"/>
          </a:ln>
        </p:spPr>
        <p:style>
          <a:lnRef idx="0"/>
          <a:fillRef idx="0"/>
          <a:effectRef idx="0"/>
          <a:fontRef idx="minor"/>
        </p:style>
      </p:sp>
      <p:sp>
        <p:nvSpPr>
          <p:cNvPr id="515" name="Text Box 8"/>
          <p:cNvSpPr/>
          <p:nvPr/>
        </p:nvSpPr>
        <p:spPr>
          <a:xfrm>
            <a:off x="5208120" y="321300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1</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6</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36</a:t>
            </a:r>
            <a:endParaRPr b="0" lang="en-US" sz="1400" spc="-1" strike="noStrike">
              <a:latin typeface="Arial"/>
            </a:endParaRPr>
          </a:p>
        </p:txBody>
      </p:sp>
      <p:sp>
        <p:nvSpPr>
          <p:cNvPr id="516" name="Line 9"/>
          <p:cNvSpPr/>
          <p:nvPr/>
        </p:nvSpPr>
        <p:spPr>
          <a:xfrm>
            <a:off x="6503760" y="4167000"/>
            <a:ext cx="360360" cy="503280"/>
          </a:xfrm>
          <a:prstGeom prst="line">
            <a:avLst/>
          </a:prstGeom>
          <a:ln w="19050">
            <a:solidFill>
              <a:srgbClr val="ff0000"/>
            </a:solidFill>
            <a:round/>
            <a:tailEnd len="lg" type="stealth" w="lg"/>
          </a:ln>
        </p:spPr>
        <p:style>
          <a:lnRef idx="0"/>
          <a:fillRef idx="0"/>
          <a:effectRef idx="0"/>
          <a:fontRef idx="minor"/>
        </p:style>
      </p:sp>
      <p:sp>
        <p:nvSpPr>
          <p:cNvPr id="517" name="Oval 10"/>
          <p:cNvSpPr/>
          <p:nvPr/>
        </p:nvSpPr>
        <p:spPr>
          <a:xfrm>
            <a:off x="7164360" y="4581360"/>
            <a:ext cx="194040" cy="192600"/>
          </a:xfrm>
          <a:prstGeom prst="ellipse">
            <a:avLst/>
          </a:prstGeom>
          <a:solidFill>
            <a:srgbClr val="ff0000"/>
          </a:solidFill>
          <a:ln w="9525">
            <a:solidFill>
              <a:srgbClr val="ff0000"/>
            </a:solidFill>
            <a:round/>
          </a:ln>
        </p:spPr>
        <p:style>
          <a:lnRef idx="0"/>
          <a:fillRef idx="0"/>
          <a:effectRef idx="0"/>
          <a:fontRef idx="minor"/>
        </p:style>
      </p:sp>
      <p:sp>
        <p:nvSpPr>
          <p:cNvPr id="518" name="Text Box 12"/>
          <p:cNvSpPr/>
          <p:nvPr/>
        </p:nvSpPr>
        <p:spPr>
          <a:xfrm>
            <a:off x="7377840" y="4869000"/>
            <a:ext cx="1555920" cy="51588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squeeze casting</a:t>
            </a:r>
            <a:endParaRPr b="0" lang="en-US" sz="1400" spc="-1" strike="noStrike">
              <a:latin typeface="Arial"/>
            </a:endParaRPr>
          </a:p>
        </p:txBody>
      </p:sp>
      <p:sp>
        <p:nvSpPr>
          <p:cNvPr id="519" name="Line 13"/>
          <p:cNvSpPr/>
          <p:nvPr/>
        </p:nvSpPr>
        <p:spPr>
          <a:xfrm flipH="1" flipV="1">
            <a:off x="7380000" y="4797360"/>
            <a:ext cx="144720" cy="215640"/>
          </a:xfrm>
          <a:prstGeom prst="line">
            <a:avLst/>
          </a:prstGeom>
          <a:ln w="19050">
            <a:solidFill>
              <a:srgbClr val="333399"/>
            </a:solidFill>
            <a:round/>
            <a:tailEnd len="lg" type="stealth" w="lg"/>
          </a:ln>
        </p:spPr>
        <p:style>
          <a:lnRef idx="0"/>
          <a:fillRef idx="0"/>
          <a:effectRef idx="0"/>
          <a:fontRef idx="minor"/>
        </p:style>
      </p:sp>
      <p:sp>
        <p:nvSpPr>
          <p:cNvPr id="520" name="Text Box 14"/>
          <p:cNvSpPr/>
          <p:nvPr/>
        </p:nvSpPr>
        <p:spPr>
          <a:xfrm>
            <a:off x="7449120" y="4005360"/>
            <a:ext cx="1555920" cy="51588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ff0000"/>
                </a:solidFill>
                <a:latin typeface="Arial"/>
                <a:ea typeface="DejaVu Sans"/>
              </a:rPr>
              <a:t>AlSi7/diam.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squeeze casting</a:t>
            </a:r>
            <a:endParaRPr b="0" lang="en-US" sz="1400" spc="-1" strike="noStrike">
              <a:latin typeface="Arial"/>
            </a:endParaRPr>
          </a:p>
        </p:txBody>
      </p:sp>
      <p:sp>
        <p:nvSpPr>
          <p:cNvPr id="521" name="Line 15"/>
          <p:cNvSpPr/>
          <p:nvPr/>
        </p:nvSpPr>
        <p:spPr>
          <a:xfrm flipH="1">
            <a:off x="7332480" y="4233600"/>
            <a:ext cx="255600" cy="287280"/>
          </a:xfrm>
          <a:prstGeom prst="line">
            <a:avLst/>
          </a:prstGeom>
          <a:ln w="19050">
            <a:solidFill>
              <a:srgbClr val="333399"/>
            </a:solidFill>
            <a:round/>
            <a:tailEnd len="lg" type="stealth" w="lg"/>
          </a:ln>
        </p:spPr>
        <p:style>
          <a:lnRef idx="0"/>
          <a:fillRef idx="0"/>
          <a:effectRef idx="0"/>
          <a:fontRef idx="minor"/>
        </p:style>
      </p:sp>
      <p:sp>
        <p:nvSpPr>
          <p:cNvPr id="522" name="Oval 16"/>
          <p:cNvSpPr/>
          <p:nvPr/>
        </p:nvSpPr>
        <p:spPr>
          <a:xfrm>
            <a:off x="7175520" y="3357720"/>
            <a:ext cx="194040" cy="192600"/>
          </a:xfrm>
          <a:prstGeom prst="ellipse">
            <a:avLst/>
          </a:prstGeom>
          <a:solidFill>
            <a:srgbClr val="ff0000"/>
          </a:solidFill>
          <a:ln w="9525">
            <a:solidFill>
              <a:srgbClr val="ff0000"/>
            </a:solidFill>
            <a:round/>
          </a:ln>
        </p:spPr>
        <p:style>
          <a:lnRef idx="0"/>
          <a:fillRef idx="0"/>
          <a:effectRef idx="0"/>
          <a:fontRef idx="minor"/>
        </p:style>
      </p:sp>
      <p:sp>
        <p:nvSpPr>
          <p:cNvPr id="523" name="Text Box 17"/>
          <p:cNvSpPr/>
          <p:nvPr/>
        </p:nvSpPr>
        <p:spPr>
          <a:xfrm>
            <a:off x="7655400" y="2614680"/>
            <a:ext cx="1289160" cy="72900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AlSi7/diam.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gas pressure</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infiltration</a:t>
            </a:r>
            <a:endParaRPr b="0" lang="en-US" sz="1400" spc="-1" strike="noStrike">
              <a:latin typeface="Arial"/>
            </a:endParaRPr>
          </a:p>
        </p:txBody>
      </p:sp>
      <p:sp>
        <p:nvSpPr>
          <p:cNvPr id="524" name="Line 18"/>
          <p:cNvSpPr/>
          <p:nvPr/>
        </p:nvSpPr>
        <p:spPr>
          <a:xfrm flipH="1">
            <a:off x="7353000" y="3152520"/>
            <a:ext cx="265320" cy="171360"/>
          </a:xfrm>
          <a:prstGeom prst="line">
            <a:avLst/>
          </a:prstGeom>
          <a:ln w="19050">
            <a:solidFill>
              <a:srgbClr val="333399"/>
            </a:solidFill>
            <a:round/>
            <a:tailEnd len="lg" type="stealth" w="lg"/>
          </a:ln>
        </p:spPr>
        <p:style>
          <a:lnRef idx="0"/>
          <a:fillRef idx="0"/>
          <a:effectRef idx="0"/>
          <a:fontRef idx="minor"/>
        </p:style>
      </p:sp>
      <p:sp>
        <p:nvSpPr>
          <p:cNvPr id="525" name="AutoShape 19"/>
          <p:cNvSpPr/>
          <p:nvPr/>
        </p:nvSpPr>
        <p:spPr>
          <a:xfrm rot="16200000">
            <a:off x="6914160" y="3934080"/>
            <a:ext cx="719640" cy="143280"/>
          </a:xfrm>
          <a:prstGeom prst="notchedRightArrow">
            <a:avLst>
              <a:gd name="adj1" fmla="val 50000"/>
              <a:gd name="adj2" fmla="val 124726"/>
            </a:avLst>
          </a:prstGeom>
          <a:solidFill>
            <a:srgbClr val="ffcc00"/>
          </a:solidFill>
          <a:ln w="0">
            <a:noFill/>
          </a:ln>
        </p:spPr>
        <p:style>
          <a:lnRef idx="0"/>
          <a:fillRef idx="0"/>
          <a:effectRef idx="0"/>
          <a:fontRef idx="minor"/>
        </p:style>
      </p:sp>
      <p:pic>
        <p:nvPicPr>
          <p:cNvPr id="526" name="" descr="">
            <a:hlinkClick r:id="" action="ppaction://media"/>
          </p:cNvPr>
          <p:cNvPicPr/>
          <p:nvPr>
            <a:audioFile r:link="rId1"/>
            <p:extLst>
              <p:ext uri="{DAA4B4D4-6D71-4841-9C94-3DE7FCFB9230}">
                <p14:media r:embed="rId2"/>
              </p:ext>
            </p:extLst>
          </p:nvPr>
        </p:nvPicPr>
        <p:blipFill>
          <a:blip r:embed="rId3"/>
          <a:stretch>
            <a:fillRect/>
          </a:stretch>
        </p:blipFill>
        <p:spPr>
          <a:xfrm>
            <a:off x="8240400" y="5901480"/>
            <a:ext cx="608400" cy="608400"/>
          </a:xfrm>
          <a:prstGeom prst="rect">
            <a:avLst/>
          </a:prstGeom>
          <a:ln w="0">
            <a:noFill/>
          </a:ln>
        </p:spPr>
      </p:pic>
      <p:pic>
        <p:nvPicPr>
          <p:cNvPr id="527" name="" descr=""/>
          <p:cNvPicPr/>
          <p:nvPr/>
        </p:nvPicPr>
        <p:blipFill>
          <a:blip r:embed="rId4"/>
          <a:srcRect l="0" t="7122" r="0" b="0"/>
          <a:stretch/>
        </p:blipFill>
        <p:spPr>
          <a:xfrm>
            <a:off x="457200" y="1193760"/>
            <a:ext cx="8343360" cy="5041080"/>
          </a:xfrm>
          <a:prstGeom prst="rect">
            <a:avLst/>
          </a:prstGeom>
          <a:ln w="0">
            <a:noFill/>
          </a:ln>
        </p:spPr>
      </p:pic>
      <p:pic>
        <p:nvPicPr>
          <p:cNvPr id="528" name="" descr=""/>
          <p:cNvPicPr/>
          <p:nvPr/>
        </p:nvPicPr>
        <p:blipFill>
          <a:blip r:embed="rId5"/>
          <a:stretch/>
        </p:blipFill>
        <p:spPr>
          <a:xfrm>
            <a:off x="241200" y="6083280"/>
            <a:ext cx="786600" cy="532800"/>
          </a:xfrm>
          <a:prstGeom prst="rect">
            <a:avLst/>
          </a:prstGeom>
          <a:ln w="0">
            <a:noFill/>
          </a:ln>
        </p:spPr>
      </p:pic>
      <p:pic>
        <p:nvPicPr>
          <p:cNvPr id="529" name="" descr=""/>
          <p:cNvPicPr/>
          <p:nvPr/>
        </p:nvPicPr>
        <p:blipFill>
          <a:blip r:embed="rId6"/>
          <a:stretch/>
        </p:blipFill>
        <p:spPr>
          <a:xfrm>
            <a:off x="1689120" y="4724280"/>
            <a:ext cx="3593520" cy="507240"/>
          </a:xfrm>
          <a:prstGeom prst="rect">
            <a:avLst/>
          </a:prstGeom>
          <a:ln w="0">
            <a:noFill/>
          </a:ln>
        </p:spPr>
      </p:pic>
    </p:spTree>
  </p:cSld>
  <mc:AlternateContent>
    <mc:Choice Requires="p14">
      <p:transition spd="slow" p14:dur="2000"/>
    </mc:Choice>
    <mc:Fallback>
      <p:transition spd="slow"/>
    </mc:Fallback>
  </mc:AlternateContent>
  <p:timing>
    <p:tnLst>
      <p:par>
        <p:cTn id="435" dur="indefinite" restart="never" nodeType="tmRoot">
          <p:childTnLst>
            <p:seq>
              <p:cTn id="436" dur="indefinite" nodeType="mainSeq">
                <p:childTnLst>
                  <p:par>
                    <p:cTn id="437" nodeType="clickEffect" fill="hold">
                      <p:stCondLst>
                        <p:cond delay="indefinite"/>
                      </p:stCondLst>
                      <p:childTnLst>
                        <p:par>
                          <p:cTn id="438" nodeType="withEffect" fill="hold">
                            <p:stCondLst>
                              <p:cond delay="0"/>
                            </p:stCondLst>
                            <p:childTnLst>
                              <p:par>
                                <p:cTn id="439" nodeType="clickEffect" fill="hold" presetClass="entr" presetID="1">
                                  <p:stCondLst>
                                    <p:cond delay="0"/>
                                  </p:stCondLst>
                                  <p:childTnLst>
                                    <p:set>
                                      <p:cBhvr>
                                        <p:cTn id="440" dur="1" fill="hold">
                                          <p:stCondLst>
                                            <p:cond delay="0"/>
                                          </p:stCondLst>
                                        </p:cTn>
                                        <p:tgtEl>
                                          <p:spTgt spid="522"/>
                                        </p:tgtEl>
                                        <p:attrNameLst>
                                          <p:attrName>style.visibility</p:attrName>
                                        </p:attrNameLst>
                                      </p:cBhvr>
                                      <p:to>
                                        <p:strVal val="visible"/>
                                      </p:to>
                                    </p:set>
                                  </p:childTnLst>
                                </p:cTn>
                              </p:par>
                              <p:par>
                                <p:cTn id="441" nodeType="withEffect" fill="hold" presetClass="entr" presetID="1">
                                  <p:stCondLst>
                                    <p:cond delay="0"/>
                                  </p:stCondLst>
                                  <p:childTnLst>
                                    <p:set>
                                      <p:cBhvr>
                                        <p:cTn id="442" dur="1" fill="hold">
                                          <p:stCondLst>
                                            <p:cond delay="0"/>
                                          </p:stCondLst>
                                        </p:cTn>
                                        <p:tgtEl>
                                          <p:spTgt spid="523"/>
                                        </p:tgtEl>
                                        <p:attrNameLst>
                                          <p:attrName>style.visibility</p:attrName>
                                        </p:attrNameLst>
                                      </p:cBhvr>
                                      <p:to>
                                        <p:strVal val="visible"/>
                                      </p:to>
                                    </p:set>
                                  </p:childTnLst>
                                </p:cTn>
                              </p:par>
                              <p:par>
                                <p:cTn id="443" nodeType="withEffect" fill="hold" presetClass="entr" presetID="1">
                                  <p:stCondLst>
                                    <p:cond delay="0"/>
                                  </p:stCondLst>
                                  <p:childTnLst>
                                    <p:set>
                                      <p:cBhvr>
                                        <p:cTn id="444" dur="1" fill="hold">
                                          <p:stCondLst>
                                            <p:cond delay="0"/>
                                          </p:stCondLst>
                                        </p:cTn>
                                        <p:tgtEl>
                                          <p:spTgt spid="524"/>
                                        </p:tgtEl>
                                        <p:attrNameLst>
                                          <p:attrName>style.visibility</p:attrName>
                                        </p:attrNameLst>
                                      </p:cBhvr>
                                      <p:to>
                                        <p:strVal val="visible"/>
                                      </p:to>
                                    </p:set>
                                  </p:childTnLst>
                                </p:cTn>
                              </p:par>
                            </p:childTnLst>
                          </p:cTn>
                        </p:par>
                        <p:par>
                          <p:cTn id="445" nodeType="afterEffect" fill="hold">
                            <p:stCondLst>
                              <p:cond delay="0"/>
                            </p:stCondLst>
                            <p:childTnLst>
                              <p:par>
                                <p:cTn id="446" nodeType="afterEffect" fill="hold" presetClass="entr" presetID="1">
                                  <p:stCondLst>
                                    <p:cond delay="1000"/>
                                  </p:stCondLst>
                                  <p:childTnLst>
                                    <p:set>
                                      <p:cBhvr>
                                        <p:cTn id="447" dur="1" fill="hold">
                                          <p:stCondLst>
                                            <p:cond delay="0"/>
                                          </p:stCondLst>
                                        </p:cTn>
                                        <p:tgtEl>
                                          <p:spTgt spid="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448" restart="whenNotActive" nodeType="interactiveSeq" fill="hold">
                <p:stCondLst>
                  <p:cond delay="0" evt="onClick">
                    <p:tgtEl>
                      <p:spTgt spid="526"/>
                    </p:tgtEl>
                  </p:cond>
                </p:stCondLst>
                <p:childTnLst>
                  <p:par>
                    <p:cTn id="449" fill="hold">
                      <p:stCondLst>
                        <p:cond delay="0" evt="onClick">
                          <p:tgtEl>
                            <p:spTgt spid="526"/>
                          </p:tgtEl>
                        </p:cond>
                      </p:stCondLst>
                      <p:childTnLst>
                        <p:par>
                          <p:cTn id="450" fill="hold">
                            <p:stCondLst>
                              <p:cond delay="0"/>
                            </p:stCondLst>
                            <p:childTnLst>
                              <p:par>
                                <p:cTn id="451" nodeType="clickEffect" fill="hold" presetClass="mediacall">
                                  <p:stCondLst>
                                    <p:cond delay="0"/>
                                  </p:stCondLst>
                                  <p:childTnLst>
                                    <p:cmd type="call" cmd="playFrom(0.0)">
                                      <p:cBhvr>
                                        <p:cTn id="452" dur="41358" fill="hold"/>
                                        <p:tgtEl>
                                          <p:spTgt spid="52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26"/>
                </p:tgtEl>
              </p:cMediaNode>
            </p:audio>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Text Box 2"/>
          <p:cNvSpPr/>
          <p:nvPr/>
        </p:nvSpPr>
        <p:spPr>
          <a:xfrm>
            <a:off x="108000" y="836640"/>
            <a:ext cx="8712720" cy="783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99"/>
                </a:solidFill>
                <a:latin typeface="Arial"/>
                <a:ea typeface="DejaVu Sans"/>
              </a:rPr>
              <a:t>characterisation of interface reaction products in AlSi7/diamond</a:t>
            </a:r>
            <a:endParaRPr b="0" lang="en-US" sz="2000" spc="-1" strike="noStrike">
              <a:latin typeface="Arial"/>
            </a:endParaRPr>
          </a:p>
          <a:p>
            <a:pPr algn="ctr">
              <a:lnSpc>
                <a:spcPct val="100000"/>
              </a:lnSpc>
              <a:spcBef>
                <a:spcPts val="901"/>
              </a:spcBef>
              <a:buNone/>
            </a:pPr>
            <a:r>
              <a:rPr b="1" i="1" lang="de-DE" sz="1800" spc="-1" strike="noStrike">
                <a:solidFill>
                  <a:srgbClr val="333399"/>
                </a:solidFill>
                <a:latin typeface="Arial"/>
                <a:ea typeface="DejaVu Sans"/>
              </a:rPr>
              <a:t>EDX linescan across diamond/metal interface</a:t>
            </a:r>
            <a:endParaRPr b="0" lang="en-US" sz="1800" spc="-1" strike="noStrike">
              <a:latin typeface="Arial"/>
            </a:endParaRPr>
          </a:p>
        </p:txBody>
      </p:sp>
      <p:sp>
        <p:nvSpPr>
          <p:cNvPr id="531" name="Text Box 3"/>
          <p:cNvSpPr/>
          <p:nvPr/>
        </p:nvSpPr>
        <p:spPr>
          <a:xfrm>
            <a:off x="22320" y="241200"/>
            <a:ext cx="903492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cc3300"/>
                </a:solidFill>
                <a:latin typeface="Arial"/>
                <a:ea typeface="DejaVu Sans"/>
              </a:rPr>
              <a:t>Development of high thermal conductivity Al/diamond MMCs </a:t>
            </a:r>
            <a:endParaRPr b="0" lang="en-US" sz="2400" spc="-1" strike="noStrike">
              <a:latin typeface="Arial"/>
            </a:endParaRPr>
          </a:p>
        </p:txBody>
      </p:sp>
      <p:grpSp>
        <p:nvGrpSpPr>
          <p:cNvPr id="532" name="Group 4"/>
          <p:cNvGrpSpPr/>
          <p:nvPr/>
        </p:nvGrpSpPr>
        <p:grpSpPr>
          <a:xfrm>
            <a:off x="1547640" y="1846440"/>
            <a:ext cx="5326560" cy="3815280"/>
            <a:chOff x="1547640" y="1846440"/>
            <a:chExt cx="5326560" cy="3815280"/>
          </a:xfrm>
        </p:grpSpPr>
        <p:pic>
          <p:nvPicPr>
            <p:cNvPr id="533" name="Picture 5" descr=""/>
            <p:cNvPicPr/>
            <p:nvPr/>
          </p:nvPicPr>
          <p:blipFill>
            <a:blip r:embed="rId1"/>
            <a:stretch/>
          </p:blipFill>
          <p:spPr>
            <a:xfrm>
              <a:off x="4725720" y="1913760"/>
              <a:ext cx="2027880" cy="1380240"/>
            </a:xfrm>
            <a:prstGeom prst="rect">
              <a:avLst/>
            </a:prstGeom>
            <a:ln w="0">
              <a:noFill/>
            </a:ln>
          </p:spPr>
        </p:pic>
        <p:pic>
          <p:nvPicPr>
            <p:cNvPr id="534" name="Picture 6" descr=""/>
            <p:cNvPicPr/>
            <p:nvPr/>
          </p:nvPicPr>
          <p:blipFill>
            <a:blip r:embed="rId2"/>
            <a:stretch/>
          </p:blipFill>
          <p:spPr>
            <a:xfrm>
              <a:off x="1547640" y="1846440"/>
              <a:ext cx="5326560" cy="3815280"/>
            </a:xfrm>
            <a:prstGeom prst="rect">
              <a:avLst/>
            </a:prstGeom>
            <a:ln w="0">
              <a:noFill/>
            </a:ln>
          </p:spPr>
        </p:pic>
      </p:grpSp>
      <p:sp>
        <p:nvSpPr>
          <p:cNvPr id="535" name="Rectangle 7"/>
          <p:cNvSpPr/>
          <p:nvPr/>
        </p:nvSpPr>
        <p:spPr>
          <a:xfrm>
            <a:off x="179280" y="6445080"/>
            <a:ext cx="885564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de-DE" sz="1200" spc="-1" strike="noStrike">
                <a:solidFill>
                  <a:srgbClr val="000000"/>
                </a:solidFill>
                <a:latin typeface="Arial"/>
                <a:ea typeface="DejaVu Sans"/>
              </a:rPr>
              <a:t>P.W. Ruch, Diploma Thesis, EMPA, 2005</a:t>
            </a:r>
            <a:endParaRPr b="0" lang="en-US" sz="1200" spc="-1" strike="noStrike">
              <a:latin typeface="Arial"/>
            </a:endParaRPr>
          </a:p>
        </p:txBody>
      </p:sp>
      <p:sp>
        <p:nvSpPr>
          <p:cNvPr id="536" name="Line 8"/>
          <p:cNvSpPr/>
          <p:nvPr/>
        </p:nvSpPr>
        <p:spPr>
          <a:xfrm>
            <a:off x="179280" y="6381720"/>
            <a:ext cx="8785080" cy="360"/>
          </a:xfrm>
          <a:prstGeom prst="line">
            <a:avLst/>
          </a:prstGeom>
          <a:ln w="9525">
            <a:solidFill>
              <a:srgbClr val="000000"/>
            </a:solidFill>
            <a:round/>
          </a:ln>
        </p:spPr>
        <p:style>
          <a:lnRef idx="0"/>
          <a:fillRef idx="0"/>
          <a:effectRef idx="0"/>
          <a:fontRef idx="minor"/>
        </p:style>
      </p:sp>
      <p:sp>
        <p:nvSpPr>
          <p:cNvPr id="537" name="Text Box 9"/>
          <p:cNvSpPr/>
          <p:nvPr/>
        </p:nvSpPr>
        <p:spPr>
          <a:xfrm>
            <a:off x="699120" y="5759280"/>
            <a:ext cx="6017400" cy="33300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nSpc>
                <a:spcPct val="100000"/>
              </a:lnSpc>
              <a:buNone/>
            </a:pPr>
            <a:r>
              <a:rPr b="1" lang="de-DE" sz="1600" spc="-1" strike="noStrike">
                <a:solidFill>
                  <a:srgbClr val="ff0000"/>
                </a:solidFill>
                <a:latin typeface="Arial"/>
                <a:ea typeface="DejaVu Sans"/>
              </a:rPr>
              <a:t>no direct contact between Si and diamond; no SiC detected !</a:t>
            </a:r>
            <a:endParaRPr b="0" lang="en-US" sz="1600" spc="-1" strike="noStrike">
              <a:latin typeface="Arial"/>
            </a:endParaRPr>
          </a:p>
        </p:txBody>
      </p:sp>
      <p:sp>
        <p:nvSpPr>
          <p:cNvPr id="538" name="Text Box 10"/>
          <p:cNvSpPr/>
          <p:nvPr/>
        </p:nvSpPr>
        <p:spPr>
          <a:xfrm>
            <a:off x="6934320" y="5756400"/>
            <a:ext cx="1663200" cy="33300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nSpc>
                <a:spcPct val="100000"/>
              </a:lnSpc>
              <a:buNone/>
            </a:pPr>
            <a:r>
              <a:rPr b="1" lang="de-DE" sz="1600" spc="-1" strike="noStrike">
                <a:solidFill>
                  <a:srgbClr val="ff0000"/>
                </a:solidFill>
                <a:latin typeface="Symbol"/>
                <a:ea typeface="DejaVu Sans"/>
              </a:rPr>
              <a:t></a:t>
            </a:r>
            <a:r>
              <a:rPr b="1" lang="de-DE" sz="1600" spc="-1" strike="noStrike">
                <a:solidFill>
                  <a:srgbClr val="ff0000"/>
                </a:solidFill>
                <a:latin typeface="Arial"/>
                <a:ea typeface="DejaVu Sans"/>
              </a:rPr>
              <a:t>  </a:t>
            </a:r>
            <a:r>
              <a:rPr b="1" lang="de-DE" sz="1600" spc="-1" strike="noStrike">
                <a:solidFill>
                  <a:srgbClr val="ff0000"/>
                </a:solidFill>
                <a:latin typeface="Arial"/>
                <a:ea typeface="DejaVu Sans"/>
              </a:rPr>
              <a:t>role of Si ??</a:t>
            </a:r>
            <a:endParaRPr b="0" lang="en-US" sz="1600" spc="-1" strike="noStrike">
              <a:latin typeface="Arial"/>
            </a:endParaRPr>
          </a:p>
        </p:txBody>
      </p:sp>
      <p:pic>
        <p:nvPicPr>
          <p:cNvPr id="539" name="" descr="">
            <a:hlinkClick r:id="" action="ppaction://media"/>
          </p:cNvPr>
          <p:cNvPicPr/>
          <p:nvPr>
            <a:audioFile r:link="rId3"/>
            <p:extLst>
              <p:ext uri="{DAA4B4D4-6D71-4841-9C94-3DE7FCFB9230}">
                <p14:media r:embed="rId4"/>
              </p:ext>
            </p:extLst>
          </p:nvPr>
        </p:nvPicPr>
        <p:blipFill>
          <a:blip r:embed="rId5"/>
          <a:stretch>
            <a:fillRect/>
          </a:stretch>
        </p:blipFill>
        <p:spPr>
          <a:xfrm>
            <a:off x="8001000" y="4572000"/>
            <a:ext cx="608400" cy="608400"/>
          </a:xfrm>
          <a:prstGeom prst="rect">
            <a:avLst/>
          </a:prstGeom>
          <a:ln w="0">
            <a:noFill/>
          </a:ln>
        </p:spPr>
      </p:pic>
    </p:spTree>
  </p:cSld>
  <mc:AlternateContent>
    <mc:Choice Requires="p14">
      <p:transition spd="slow" p14:dur="2000"/>
    </mc:Choice>
    <mc:Fallback>
      <p:transition spd="slow"/>
    </mc:Fallback>
  </mc:AlternateContent>
  <p:timing>
    <p:tnLst>
      <p:par>
        <p:cTn id="453" dur="indefinite" restart="never" nodeType="tmRoot">
          <p:childTnLst>
            <p:seq>
              <p:cTn id="454" dur="indefinite" nodeType="mainSeq">
                <p:childTnLst>
                  <p:par>
                    <p:cTn id="455" nodeType="clickEffect" fill="hold">
                      <p:stCondLst>
                        <p:cond delay="indefinite"/>
                      </p:stCondLst>
                      <p:childTnLst>
                        <p:par>
                          <p:cTn id="456" nodeType="withEffect" fill="hold">
                            <p:stCondLst>
                              <p:cond delay="0"/>
                            </p:stCondLst>
                            <p:childTnLst>
                              <p:par>
                                <p:cTn id="457" nodeType="clickEffect" fill="hold" presetClass="entr" presetID="1">
                                  <p:stCondLst>
                                    <p:cond delay="0"/>
                                  </p:stCondLst>
                                  <p:childTnLst>
                                    <p:set>
                                      <p:cBhvr>
                                        <p:cTn id="458" dur="1" fill="hold">
                                          <p:stCondLst>
                                            <p:cond delay="0"/>
                                          </p:stCondLst>
                                        </p:cTn>
                                        <p:tgtEl>
                                          <p:spTgt spid="537"/>
                                        </p:tgtEl>
                                        <p:attrNameLst>
                                          <p:attrName>style.visibility</p:attrName>
                                        </p:attrNameLst>
                                      </p:cBhvr>
                                      <p:to>
                                        <p:strVal val="visible"/>
                                      </p:to>
                                    </p:set>
                                  </p:childTnLst>
                                </p:cTn>
                              </p:par>
                            </p:childTnLst>
                          </p:cTn>
                        </p:par>
                      </p:childTnLst>
                    </p:cTn>
                  </p:par>
                  <p:par>
                    <p:cTn id="459" nodeType="clickEffect" fill="hold">
                      <p:stCondLst>
                        <p:cond delay="indefinite"/>
                      </p:stCondLst>
                      <p:childTnLst>
                        <p:par>
                          <p:cTn id="460" nodeType="withEffect" fill="hold">
                            <p:stCondLst>
                              <p:cond delay="0"/>
                            </p:stCondLst>
                            <p:childTnLst>
                              <p:par>
                                <p:cTn id="461" nodeType="clickEffect" fill="hold" presetClass="entr" presetID="1">
                                  <p:stCondLst>
                                    <p:cond delay="0"/>
                                  </p:stCondLst>
                                  <p:childTnLst>
                                    <p:set>
                                      <p:cBhvr>
                                        <p:cTn id="462" dur="1" fill="hold">
                                          <p:stCondLst>
                                            <p:cond delay="0"/>
                                          </p:stCondLst>
                                        </p:cTn>
                                        <p:tgtEl>
                                          <p:spTgt spid="538"/>
                                        </p:tgtEl>
                                        <p:attrNameLst>
                                          <p:attrName>style.visibility</p:attrName>
                                        </p:attrNameLst>
                                      </p:cBhvr>
                                      <p:to>
                                        <p:strVal val="visible"/>
                                      </p:to>
                                    </p:set>
                                  </p:childTnLst>
                                </p:cTn>
                              </p:par>
                            </p:childTnLst>
                          </p:cTn>
                        </p:par>
                      </p:childTnLst>
                    </p:cTn>
                  </p:par>
                  <p:par>
                    <p:cTn id="463" nodeType="clickEffect" fill="hold">
                      <p:stCondLst>
                        <p:cond delay="indefinite"/>
                      </p:stCondLst>
                      <p:childTnLst>
                        <p:par>
                          <p:cTn id="464" nodeType="withEffect" fill="hold">
                            <p:stCondLst>
                              <p:cond delay="0"/>
                            </p:stCondLst>
                            <p:childTnLst>
                              <p:par>
                                <p:cTn id="465" nodeType="clickEffect" fill="hold" presetClass="entr" presetID="1">
                                  <p:stCondLst>
                                    <p:cond delay="0"/>
                                  </p:stCondLst>
                                  <p:childTnLst>
                                    <p:set>
                                      <p:cBhvr>
                                        <p:cTn id="466"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467" restart="whenNotActive" nodeType="interactiveSeq" fill="hold">
                <p:stCondLst>
                  <p:cond delay="0" evt="onClick">
                    <p:tgtEl>
                      <p:spTgt spid="539"/>
                    </p:tgtEl>
                  </p:cond>
                </p:stCondLst>
                <p:childTnLst>
                  <p:par>
                    <p:cTn id="468" fill="hold">
                      <p:stCondLst>
                        <p:cond delay="0" evt="onClick">
                          <p:tgtEl>
                            <p:spTgt spid="539"/>
                          </p:tgtEl>
                        </p:cond>
                      </p:stCondLst>
                      <p:childTnLst>
                        <p:par>
                          <p:cTn id="469" fill="hold">
                            <p:stCondLst>
                              <p:cond delay="0"/>
                            </p:stCondLst>
                            <p:childTnLst>
                              <p:par>
                                <p:cTn id="470" nodeType="clickEffect" fill="hold" presetClass="mediacall">
                                  <p:stCondLst>
                                    <p:cond delay="0"/>
                                  </p:stCondLst>
                                  <p:childTnLst>
                                    <p:cmd type="call" cmd="playFrom(0.0)">
                                      <p:cBhvr>
                                        <p:cTn id="471" dur="43285" fill="hold"/>
                                        <p:tgtEl>
                                          <p:spTgt spid="5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39"/>
                </p:tgtEl>
              </p:cMediaNode>
            </p:audio>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Text Box 2"/>
          <p:cNvSpPr/>
          <p:nvPr/>
        </p:nvSpPr>
        <p:spPr>
          <a:xfrm>
            <a:off x="250920" y="981000"/>
            <a:ext cx="8712720" cy="783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ff"/>
                </a:solidFill>
                <a:latin typeface="Arial"/>
                <a:ea typeface="DejaVu Sans"/>
              </a:rPr>
              <a:t>effect of </a:t>
            </a:r>
            <a:r>
              <a:rPr b="1" lang="de-DE" sz="2000" spc="-1" strike="noStrike">
                <a:solidFill>
                  <a:srgbClr val="ff0000"/>
                </a:solidFill>
                <a:latin typeface="Arial"/>
                <a:ea typeface="DejaVu Sans"/>
              </a:rPr>
              <a:t>infiltration technique</a:t>
            </a:r>
            <a:r>
              <a:rPr b="1" lang="de-DE" sz="2000" spc="-1" strike="noStrike">
                <a:solidFill>
                  <a:srgbClr val="3333ff"/>
                </a:solidFill>
                <a:latin typeface="Arial"/>
                <a:ea typeface="DejaVu Sans"/>
              </a:rPr>
              <a:t> on interfacial bonding</a:t>
            </a:r>
            <a:r>
              <a:rPr b="1" lang="de-DE" sz="2000" spc="-1" strike="noStrike">
                <a:solidFill>
                  <a:srgbClr val="000000"/>
                </a:solidFill>
                <a:latin typeface="Arial"/>
                <a:ea typeface="DejaVu Sans"/>
              </a:rPr>
              <a:t> in </a:t>
            </a:r>
            <a:r>
              <a:rPr b="1" lang="de-DE" sz="2000" spc="-1" strike="noStrike">
                <a:solidFill>
                  <a:srgbClr val="ff0000"/>
                </a:solidFill>
                <a:latin typeface="Arial"/>
                <a:ea typeface="DejaVu Sans"/>
              </a:rPr>
              <a:t>Al</a:t>
            </a:r>
            <a:r>
              <a:rPr b="1" lang="de-DE" sz="2000" spc="-1" strike="noStrike">
                <a:solidFill>
                  <a:srgbClr val="000000"/>
                </a:solidFill>
                <a:latin typeface="Arial"/>
                <a:ea typeface="DejaVu Sans"/>
              </a:rPr>
              <a:t>/diamond</a:t>
            </a:r>
            <a:endParaRPr b="0" lang="en-US" sz="2000" spc="-1" strike="noStrike">
              <a:latin typeface="Arial"/>
            </a:endParaRPr>
          </a:p>
          <a:p>
            <a:pPr algn="ctr">
              <a:lnSpc>
                <a:spcPct val="100000"/>
              </a:lnSpc>
              <a:spcBef>
                <a:spcPts val="901"/>
              </a:spcBef>
              <a:buNone/>
            </a:pPr>
            <a:r>
              <a:rPr b="1" i="1" lang="de-DE" sz="1800" spc="-1" strike="noStrike">
                <a:solidFill>
                  <a:srgbClr val="000000"/>
                </a:solidFill>
                <a:latin typeface="Arial"/>
                <a:ea typeface="DejaVu Sans"/>
              </a:rPr>
              <a:t>squeeze casting vs gas pressure infiltration</a:t>
            </a:r>
            <a:endParaRPr b="0" lang="en-US" sz="1800" spc="-1" strike="noStrike">
              <a:latin typeface="Arial"/>
            </a:endParaRPr>
          </a:p>
        </p:txBody>
      </p:sp>
      <p:sp>
        <p:nvSpPr>
          <p:cNvPr id="541" name="Text Box 3"/>
          <p:cNvSpPr/>
          <p:nvPr/>
        </p:nvSpPr>
        <p:spPr>
          <a:xfrm>
            <a:off x="1133640" y="317520"/>
            <a:ext cx="676944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High thermal conductivity Al/diamond MMCs </a:t>
            </a:r>
            <a:endParaRPr b="0" lang="en-US" sz="2400" spc="-1" strike="noStrike">
              <a:latin typeface="Arial"/>
            </a:endParaRPr>
          </a:p>
        </p:txBody>
      </p:sp>
      <p:sp>
        <p:nvSpPr>
          <p:cNvPr id="542" name="Rectangle 4"/>
          <p:cNvSpPr/>
          <p:nvPr/>
        </p:nvSpPr>
        <p:spPr>
          <a:xfrm>
            <a:off x="179280" y="6334200"/>
            <a:ext cx="8855640" cy="45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200" spc="-1" strike="noStrike">
                <a:solidFill>
                  <a:srgbClr val="000000"/>
                </a:solidFill>
                <a:latin typeface="Arial"/>
                <a:ea typeface="DejaVu Sans"/>
              </a:rPr>
              <a:t>O. Beffort, F.A. Khalid, L. Weber, P.W. Ruch, U.E. Klotz, S. Meier, S. Kleiner; Diamond and Related Materials 15 (2006) </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P.W. Ruch, O. Beffort, S. Kleiner, L. Weber, P.J. Uggowitzer; </a:t>
            </a:r>
            <a:r>
              <a:rPr b="0" lang="en-GB" sz="1200" spc="-1" strike="noStrike">
                <a:solidFill>
                  <a:srgbClr val="000000"/>
                </a:solidFill>
                <a:latin typeface="Arial"/>
                <a:ea typeface="DejaVu Sans"/>
              </a:rPr>
              <a:t>Composites Science &amp; Technology 66 (2006)</a:t>
            </a:r>
            <a:endParaRPr b="0" lang="en-US" sz="1200" spc="-1" strike="noStrike">
              <a:latin typeface="Arial"/>
            </a:endParaRPr>
          </a:p>
        </p:txBody>
      </p:sp>
      <p:sp>
        <p:nvSpPr>
          <p:cNvPr id="543" name="Line 5"/>
          <p:cNvSpPr/>
          <p:nvPr/>
        </p:nvSpPr>
        <p:spPr>
          <a:xfrm>
            <a:off x="179280" y="6270480"/>
            <a:ext cx="8785080" cy="360"/>
          </a:xfrm>
          <a:prstGeom prst="line">
            <a:avLst/>
          </a:prstGeom>
          <a:ln w="9525">
            <a:solidFill>
              <a:srgbClr val="000000"/>
            </a:solidFill>
            <a:round/>
          </a:ln>
        </p:spPr>
        <p:style>
          <a:lnRef idx="0"/>
          <a:fillRef idx="0"/>
          <a:effectRef idx="0"/>
          <a:fontRef idx="minor"/>
        </p:style>
      </p:sp>
      <p:sp>
        <p:nvSpPr>
          <p:cNvPr id="544" name="Text Box 6"/>
          <p:cNvSpPr/>
          <p:nvPr/>
        </p:nvSpPr>
        <p:spPr>
          <a:xfrm>
            <a:off x="252360" y="5440320"/>
            <a:ext cx="3670920" cy="576360"/>
          </a:xfrm>
          <a:prstGeom prst="rect">
            <a:avLst/>
          </a:prstGeom>
          <a:solidFill>
            <a:srgbClr val="ffffcc"/>
          </a:solid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1. </a:t>
            </a:r>
            <a:r>
              <a:rPr b="0" lang="de-CH" sz="1600" spc="-1" strike="noStrike">
                <a:solidFill>
                  <a:srgbClr val="000000"/>
                </a:solidFill>
                <a:latin typeface="Arial"/>
                <a:ea typeface="DejaVu Sans"/>
              </a:rPr>
              <a:t>	</a:t>
            </a:r>
            <a:r>
              <a:rPr b="1" lang="de-CH" sz="1600" spc="-1" strike="noStrike">
                <a:solidFill>
                  <a:srgbClr val="000000"/>
                </a:solidFill>
                <a:latin typeface="Arial"/>
                <a:ea typeface="DejaVu Sans"/>
              </a:rPr>
              <a:t>squeeze cast</a:t>
            </a:r>
            <a:r>
              <a:rPr b="0" lang="de-CH" sz="1600" spc="-1" strike="noStrike">
                <a:solidFill>
                  <a:srgbClr val="000000"/>
                </a:solidFill>
                <a:latin typeface="Arial"/>
                <a:ea typeface="DejaVu Sans"/>
              </a:rPr>
              <a:t> composite</a:t>
            </a:r>
            <a:endParaRPr b="0" lang="en-US" sz="1600" spc="-1" strike="noStrike">
              <a:latin typeface="Arial"/>
            </a:endParaRPr>
          </a:p>
          <a:p>
            <a:pPr marL="270000" indent="-270000">
              <a:lnSpc>
                <a:spcPct val="100000"/>
              </a:lnSpc>
              <a:buNone/>
              <a:tabLst>
                <a:tab algn="l" pos="0"/>
              </a:tabLst>
            </a:pPr>
            <a:r>
              <a:rPr b="0" lang="de-CH" sz="1600" spc="-1" strike="noStrike">
                <a:solidFill>
                  <a:srgbClr val="000000"/>
                </a:solidFill>
                <a:latin typeface="Arial"/>
                <a:ea typeface="DejaVu Sans"/>
              </a:rPr>
              <a:t>	</a:t>
            </a:r>
            <a:r>
              <a:rPr b="0" lang="de-CH" sz="1600" spc="-1" strike="noStrike">
                <a:solidFill>
                  <a:srgbClr val="000000"/>
                </a:solidFill>
                <a:latin typeface="Arial"/>
                <a:ea typeface="DejaVu Sans"/>
              </a:rPr>
              <a:t>weak interfacial bonding</a:t>
            </a:r>
            <a:endParaRPr b="0" lang="en-US" sz="1600" spc="-1" strike="noStrike">
              <a:latin typeface="Arial"/>
            </a:endParaRPr>
          </a:p>
        </p:txBody>
      </p:sp>
      <p:sp>
        <p:nvSpPr>
          <p:cNvPr id="545" name="Text Box 7"/>
          <p:cNvSpPr/>
          <p:nvPr/>
        </p:nvSpPr>
        <p:spPr>
          <a:xfrm>
            <a:off x="4716360" y="5440320"/>
            <a:ext cx="4031280" cy="576360"/>
          </a:xfrm>
          <a:prstGeom prst="rect">
            <a:avLst/>
          </a:prstGeom>
          <a:solidFill>
            <a:srgbClr val="ffffcc"/>
          </a:solidFill>
          <a:ln w="0">
            <a:noFill/>
          </a:ln>
        </p:spPr>
        <p:style>
          <a:lnRef idx="0"/>
          <a:fillRef idx="0"/>
          <a:effectRef idx="0"/>
          <a:fontRef idx="minor"/>
        </p:style>
        <p:txBody>
          <a:bodyPr lIns="90000" rIns="90000" tIns="45000" bIns="45000" anchor="t">
            <a:spAutoFit/>
          </a:bodyPr>
          <a:p>
            <a:pPr marL="270000" indent="-270000">
              <a:lnSpc>
                <a:spcPct val="100000"/>
              </a:lnSpc>
              <a:buNone/>
              <a:tabLst>
                <a:tab algn="l" pos="0"/>
              </a:tabLst>
            </a:pPr>
            <a:r>
              <a:rPr b="0" lang="de-CH" sz="1600" spc="-1" strike="noStrike">
                <a:solidFill>
                  <a:srgbClr val="000000"/>
                </a:solidFill>
                <a:latin typeface="Arial"/>
                <a:ea typeface="DejaVu Sans"/>
              </a:rPr>
              <a:t>2.</a:t>
            </a:r>
            <a:r>
              <a:rPr b="0" lang="de-CH" sz="1600" spc="-1" strike="noStrike">
                <a:solidFill>
                  <a:srgbClr val="000000"/>
                </a:solidFill>
                <a:latin typeface="Arial"/>
                <a:ea typeface="DejaVu Sans"/>
              </a:rPr>
              <a:t>	</a:t>
            </a:r>
            <a:r>
              <a:rPr b="1" lang="de-CH" sz="1600" spc="-1" strike="noStrike">
                <a:solidFill>
                  <a:srgbClr val="3333ff"/>
                </a:solidFill>
                <a:latin typeface="Arial"/>
                <a:ea typeface="DejaVu Sans"/>
              </a:rPr>
              <a:t>gas pressure infiltrated</a:t>
            </a:r>
            <a:r>
              <a:rPr b="0" lang="de-CH" sz="1600" spc="-1" strike="noStrike">
                <a:solidFill>
                  <a:srgbClr val="3333ff"/>
                </a:solidFill>
                <a:latin typeface="Arial"/>
                <a:ea typeface="DejaVu Sans"/>
              </a:rPr>
              <a:t> composite</a:t>
            </a:r>
            <a:endParaRPr b="0" lang="en-US" sz="1600" spc="-1" strike="noStrike">
              <a:latin typeface="Arial"/>
            </a:endParaRPr>
          </a:p>
          <a:p>
            <a:pPr marL="270000" indent="-270000">
              <a:lnSpc>
                <a:spcPct val="100000"/>
              </a:lnSpc>
              <a:buNone/>
              <a:tabLst>
                <a:tab algn="l" pos="0"/>
              </a:tabLst>
            </a:pPr>
            <a:r>
              <a:rPr b="0" lang="de-CH" sz="1600" spc="-1" strike="noStrike">
                <a:solidFill>
                  <a:srgbClr val="3333ff"/>
                </a:solidFill>
                <a:latin typeface="Arial"/>
                <a:ea typeface="DejaVu Sans"/>
              </a:rPr>
              <a:t>	</a:t>
            </a:r>
            <a:r>
              <a:rPr b="0" lang="de-CH" sz="1600" spc="-1" strike="noStrike">
                <a:solidFill>
                  <a:srgbClr val="3333ff"/>
                </a:solidFill>
                <a:latin typeface="Arial"/>
                <a:ea typeface="DejaVu Sans"/>
              </a:rPr>
              <a:t>enhanced interfacial bonding</a:t>
            </a:r>
            <a:endParaRPr b="0" lang="en-US" sz="1600" spc="-1" strike="noStrike">
              <a:latin typeface="Arial"/>
            </a:endParaRPr>
          </a:p>
        </p:txBody>
      </p:sp>
      <p:pic>
        <p:nvPicPr>
          <p:cNvPr id="546" name="Picture 8" descr="SEM_EMPA_ascast_detail"/>
          <p:cNvPicPr/>
          <p:nvPr/>
        </p:nvPicPr>
        <p:blipFill>
          <a:blip r:embed="rId1"/>
          <a:stretch/>
        </p:blipFill>
        <p:spPr>
          <a:xfrm>
            <a:off x="317520" y="2050920"/>
            <a:ext cx="4032720" cy="3232800"/>
          </a:xfrm>
          <a:prstGeom prst="rect">
            <a:avLst/>
          </a:prstGeom>
          <a:ln w="0">
            <a:noFill/>
          </a:ln>
        </p:spPr>
      </p:pic>
      <p:pic>
        <p:nvPicPr>
          <p:cNvPr id="547" name="Picture 9" descr="SEM_EPFL_ascast_detail"/>
          <p:cNvPicPr/>
          <p:nvPr/>
        </p:nvPicPr>
        <p:blipFill>
          <a:blip r:embed="rId2"/>
          <a:stretch/>
        </p:blipFill>
        <p:spPr>
          <a:xfrm>
            <a:off x="4788000" y="2050920"/>
            <a:ext cx="4031280" cy="3232800"/>
          </a:xfrm>
          <a:prstGeom prst="rect">
            <a:avLst/>
          </a:prstGeom>
          <a:ln w="0">
            <a:noFill/>
          </a:ln>
        </p:spPr>
      </p:pic>
      <p:pic>
        <p:nvPicPr>
          <p:cNvPr id="548" name="" descr="">
            <a:hlinkClick r:id="" action="ppaction://media"/>
          </p:cNvPr>
          <p:cNvPicPr/>
          <p:nvPr>
            <a:audioFile r:link="rId3"/>
            <p:extLst>
              <p:ext uri="{DAA4B4D4-6D71-4841-9C94-3DE7FCFB9230}">
                <p14:media r:embed="rId4"/>
              </p:ext>
            </p:extLst>
          </p:nvPr>
        </p:nvPicPr>
        <p:blipFill>
          <a:blip r:embed="rId5"/>
          <a:stretch>
            <a:fillRect/>
          </a:stretch>
        </p:blipFill>
        <p:spPr>
          <a:xfrm>
            <a:off x="8534880" y="5715000"/>
            <a:ext cx="608400" cy="608400"/>
          </a:xfrm>
          <a:prstGeom prst="rect">
            <a:avLst/>
          </a:prstGeom>
          <a:ln w="0">
            <a:noFill/>
          </a:ln>
        </p:spPr>
      </p:pic>
    </p:spTree>
  </p:cSld>
  <mc:AlternateContent>
    <mc:Choice Requires="p14">
      <p:transition spd="slow" p14:dur="2000"/>
    </mc:Choice>
    <mc:Fallback>
      <p:transition spd="slow"/>
    </mc:Fallback>
  </mc:AlternateContent>
  <p:timing>
    <p:tnLst>
      <p:par>
        <p:cTn id="472" dur="indefinite" restart="never" nodeType="tmRoot">
          <p:childTnLst>
            <p:seq>
              <p:cTn id="473" dur="indefinite" nodeType="mainSeq">
                <p:childTnLst>
                  <p:par>
                    <p:cTn id="474" nodeType="clickEffect" fill="hold">
                      <p:stCondLst>
                        <p:cond delay="indefinite"/>
                      </p:stCondLst>
                      <p:childTnLst>
                        <p:par>
                          <p:cTn id="475" nodeType="withEffect" fill="hold">
                            <p:stCondLst>
                              <p:cond delay="0"/>
                            </p:stCondLst>
                            <p:childTnLst>
                              <p:par>
                                <p:cTn id="476" nodeType="clickEffect" fill="hold" presetClass="entr" presetID="1">
                                  <p:stCondLst>
                                    <p:cond delay="0"/>
                                  </p:stCondLst>
                                  <p:childTnLst>
                                    <p:set>
                                      <p:cBhvr>
                                        <p:cTn id="477" dur="1" fill="hold">
                                          <p:stCondLst>
                                            <p:cond delay="0"/>
                                          </p:stCondLst>
                                        </p:cTn>
                                        <p:tgtEl>
                                          <p:spTgt spid="547"/>
                                        </p:tgtEl>
                                        <p:attrNameLst>
                                          <p:attrName>style.visibility</p:attrName>
                                        </p:attrNameLst>
                                      </p:cBhvr>
                                      <p:to>
                                        <p:strVal val="visible"/>
                                      </p:to>
                                    </p:set>
                                  </p:childTnLst>
                                </p:cTn>
                              </p:par>
                              <p:par>
                                <p:cTn id="478" nodeType="withEffect" fill="hold" presetClass="entr" presetID="1">
                                  <p:stCondLst>
                                    <p:cond delay="0"/>
                                  </p:stCondLst>
                                  <p:childTnLst>
                                    <p:set>
                                      <p:cBhvr>
                                        <p:cTn id="479" dur="1" fill="hold">
                                          <p:stCondLst>
                                            <p:cond delay="0"/>
                                          </p:stCondLst>
                                        </p:cTn>
                                        <p:tgtEl>
                                          <p:spTgt spid="545"/>
                                        </p:tgtEl>
                                        <p:attrNameLst>
                                          <p:attrName>style.visibility</p:attrName>
                                        </p:attrNameLst>
                                      </p:cBhvr>
                                      <p:to>
                                        <p:strVal val="visible"/>
                                      </p:to>
                                    </p:set>
                                  </p:childTnLst>
                                </p:cTn>
                              </p:par>
                              <p:par>
                                <p:cTn id="480" nodeType="withEffect" fill="hold" presetClass="entr" presetID="1">
                                  <p:stCondLst>
                                    <p:cond delay="0"/>
                                  </p:stCondLst>
                                  <p:childTnLst>
                                    <p:set>
                                      <p:cBhvr>
                                        <p:cTn id="481" dur="1" fill="hold">
                                          <p:stCondLst>
                                            <p:cond delay="0"/>
                                          </p:stCondLst>
                                        </p:cTn>
                                        <p:tgtEl>
                                          <p:spTgt spid="542"/>
                                        </p:tgtEl>
                                        <p:attrNameLst>
                                          <p:attrName>style.visibility</p:attrName>
                                        </p:attrNameLst>
                                      </p:cBhvr>
                                      <p:to>
                                        <p:strVal val="visible"/>
                                      </p:to>
                                    </p:set>
                                  </p:childTnLst>
                                </p:cTn>
                              </p:par>
                              <p:par>
                                <p:cTn id="482" nodeType="withEffect" fill="hold" presetClass="entr" presetID="1">
                                  <p:stCondLst>
                                    <p:cond delay="0"/>
                                  </p:stCondLst>
                                  <p:childTnLst>
                                    <p:set>
                                      <p:cBhvr>
                                        <p:cTn id="483" dur="1" fill="hold">
                                          <p:stCondLst>
                                            <p:cond delay="0"/>
                                          </p:stCondLst>
                                        </p:cTn>
                                        <p:tgtEl>
                                          <p:spTgt spid="5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484" restart="whenNotActive" nodeType="interactiveSeq" fill="hold">
                <p:stCondLst>
                  <p:cond delay="0" evt="onClick">
                    <p:tgtEl>
                      <p:spTgt spid="548"/>
                    </p:tgtEl>
                  </p:cond>
                </p:stCondLst>
                <p:childTnLst>
                  <p:par>
                    <p:cTn id="485" fill="hold">
                      <p:stCondLst>
                        <p:cond delay="0" evt="onClick">
                          <p:tgtEl>
                            <p:spTgt spid="548"/>
                          </p:tgtEl>
                        </p:cond>
                      </p:stCondLst>
                      <p:childTnLst>
                        <p:par>
                          <p:cTn id="486" fill="hold">
                            <p:stCondLst>
                              <p:cond delay="0"/>
                            </p:stCondLst>
                            <p:childTnLst>
                              <p:par>
                                <p:cTn id="487" nodeType="clickEffect" fill="hold" presetClass="mediacall">
                                  <p:stCondLst>
                                    <p:cond delay="0"/>
                                  </p:stCondLst>
                                  <p:childTnLst>
                                    <p:cmd type="call" cmd="playFrom(0.0)">
                                      <p:cBhvr>
                                        <p:cTn id="488" dur="33533" fill="hold"/>
                                        <p:tgtEl>
                                          <p:spTgt spid="5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48"/>
                </p:tgtEl>
              </p:cMediaNode>
            </p:audio>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Text Box 2"/>
          <p:cNvSpPr/>
          <p:nvPr/>
        </p:nvSpPr>
        <p:spPr>
          <a:xfrm>
            <a:off x="1438200" y="322200"/>
            <a:ext cx="638064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interface formation in Al/diamond MMCs </a:t>
            </a:r>
            <a:endParaRPr b="0" lang="en-US" sz="2400" spc="-1" strike="noStrike">
              <a:latin typeface="Arial"/>
            </a:endParaRPr>
          </a:p>
        </p:txBody>
      </p:sp>
      <p:sp>
        <p:nvSpPr>
          <p:cNvPr id="550" name="Text Box 3"/>
          <p:cNvSpPr/>
          <p:nvPr/>
        </p:nvSpPr>
        <p:spPr>
          <a:xfrm>
            <a:off x="485640" y="874800"/>
            <a:ext cx="4169160" cy="436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ff"/>
                </a:solidFill>
                <a:latin typeface="Arial"/>
                <a:ea typeface="DejaVu Sans"/>
              </a:rPr>
              <a:t>selective reaction on diamond</a:t>
            </a:r>
            <a:r>
              <a:rPr b="1" lang="de-DE" sz="2000" spc="-1" strike="noStrike" baseline="-25000">
                <a:solidFill>
                  <a:srgbClr val="3333ff"/>
                </a:solidFill>
                <a:latin typeface="Arial"/>
                <a:ea typeface="DejaVu Sans"/>
              </a:rPr>
              <a:t>100</a:t>
            </a:r>
            <a:endParaRPr b="0" lang="en-US" sz="2000" spc="-1" strike="noStrike">
              <a:latin typeface="Arial"/>
            </a:endParaRPr>
          </a:p>
        </p:txBody>
      </p:sp>
      <p:sp>
        <p:nvSpPr>
          <p:cNvPr id="551" name="Line 4"/>
          <p:cNvSpPr/>
          <p:nvPr/>
        </p:nvSpPr>
        <p:spPr>
          <a:xfrm>
            <a:off x="179280" y="6295680"/>
            <a:ext cx="8785080" cy="360"/>
          </a:xfrm>
          <a:prstGeom prst="line">
            <a:avLst/>
          </a:prstGeom>
          <a:ln w="9525">
            <a:solidFill>
              <a:srgbClr val="000000"/>
            </a:solidFill>
            <a:round/>
          </a:ln>
        </p:spPr>
        <p:style>
          <a:lnRef idx="0"/>
          <a:fillRef idx="0"/>
          <a:effectRef idx="0"/>
          <a:fontRef idx="minor"/>
        </p:style>
      </p:sp>
      <p:pic>
        <p:nvPicPr>
          <p:cNvPr id="552" name="Picture 5" descr="SEM_Al_MBD4_detail2"/>
          <p:cNvPicPr/>
          <p:nvPr/>
        </p:nvPicPr>
        <p:blipFill>
          <a:blip r:embed="rId1"/>
          <a:stretch/>
        </p:blipFill>
        <p:spPr>
          <a:xfrm>
            <a:off x="465120" y="3886200"/>
            <a:ext cx="2878560" cy="2308680"/>
          </a:xfrm>
          <a:prstGeom prst="rect">
            <a:avLst/>
          </a:prstGeom>
          <a:ln w="0">
            <a:noFill/>
          </a:ln>
        </p:spPr>
      </p:pic>
      <p:pic>
        <p:nvPicPr>
          <p:cNvPr id="553" name="Picture 6" descr="Al-MBD4-GPI-HNO3-etched_diamond"/>
          <p:cNvPicPr/>
          <p:nvPr/>
        </p:nvPicPr>
        <p:blipFill>
          <a:blip r:embed="rId2"/>
          <a:stretch/>
        </p:blipFill>
        <p:spPr>
          <a:xfrm>
            <a:off x="561960" y="1527120"/>
            <a:ext cx="2788200" cy="2089800"/>
          </a:xfrm>
          <a:prstGeom prst="rect">
            <a:avLst/>
          </a:prstGeom>
          <a:ln w="0">
            <a:noFill/>
          </a:ln>
        </p:spPr>
      </p:pic>
      <p:sp>
        <p:nvSpPr>
          <p:cNvPr id="554" name="Text Box 7"/>
          <p:cNvSpPr/>
          <p:nvPr/>
        </p:nvSpPr>
        <p:spPr>
          <a:xfrm>
            <a:off x="254160" y="6413400"/>
            <a:ext cx="560916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200" spc="-1" strike="noStrike">
                <a:solidFill>
                  <a:srgbClr val="000000"/>
                </a:solidFill>
                <a:latin typeface="Arial"/>
                <a:ea typeface="DejaVu Sans"/>
              </a:rPr>
              <a:t>S. Kleiner, F.A. Khalid, P.W. Ruch, S. Meier, O. Beffort, Scripta Mat 55 (2006)</a:t>
            </a:r>
            <a:endParaRPr b="0" lang="en-US" sz="1200" spc="-1" strike="noStrike">
              <a:latin typeface="Arial"/>
            </a:endParaRPr>
          </a:p>
        </p:txBody>
      </p:sp>
      <p:grpSp>
        <p:nvGrpSpPr>
          <p:cNvPr id="555" name="Group 8"/>
          <p:cNvGrpSpPr/>
          <p:nvPr/>
        </p:nvGrpSpPr>
        <p:grpSpPr>
          <a:xfrm>
            <a:off x="4154400" y="1614600"/>
            <a:ext cx="4250160" cy="4010400"/>
            <a:chOff x="4154400" y="1614600"/>
            <a:chExt cx="4250160" cy="4010400"/>
          </a:xfrm>
        </p:grpSpPr>
        <p:pic>
          <p:nvPicPr>
            <p:cNvPr id="556" name="Picture 9" descr=""/>
            <p:cNvPicPr/>
            <p:nvPr/>
          </p:nvPicPr>
          <p:blipFill>
            <a:blip r:embed="rId3"/>
            <a:srcRect l="0" t="5453" r="0" b="0"/>
            <a:stretch/>
          </p:blipFill>
          <p:spPr>
            <a:xfrm>
              <a:off x="4154400" y="1614600"/>
              <a:ext cx="4250160" cy="4010400"/>
            </a:xfrm>
            <a:prstGeom prst="rect">
              <a:avLst/>
            </a:prstGeom>
            <a:ln w="0">
              <a:noFill/>
            </a:ln>
          </p:spPr>
        </p:pic>
        <p:sp>
          <p:nvSpPr>
            <p:cNvPr id="557" name="Text Box 10"/>
            <p:cNvSpPr/>
            <p:nvPr/>
          </p:nvSpPr>
          <p:spPr>
            <a:xfrm>
              <a:off x="4403520" y="4146480"/>
              <a:ext cx="4089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800" spc="-1" strike="noStrike">
                  <a:solidFill>
                    <a:srgbClr val="000000"/>
                  </a:solidFill>
                  <a:latin typeface="Arial"/>
                  <a:ea typeface="DejaVu Sans"/>
                </a:rPr>
                <a:t>Al</a:t>
              </a:r>
              <a:endParaRPr b="0" lang="en-US" sz="1800" spc="-1" strike="noStrike">
                <a:latin typeface="Arial"/>
              </a:endParaRPr>
            </a:p>
          </p:txBody>
        </p:sp>
        <p:sp>
          <p:nvSpPr>
            <p:cNvPr id="558" name="Text Box 11"/>
            <p:cNvSpPr/>
            <p:nvPr/>
          </p:nvSpPr>
          <p:spPr>
            <a:xfrm>
              <a:off x="5484600" y="4533120"/>
              <a:ext cx="71964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800" spc="-1" strike="noStrike">
                  <a:solidFill>
                    <a:srgbClr val="000000"/>
                  </a:solidFill>
                  <a:latin typeface="Arial"/>
                  <a:ea typeface="DejaVu Sans"/>
                </a:rPr>
                <a:t>Al</a:t>
              </a:r>
              <a:r>
                <a:rPr b="1" lang="en-GB" sz="1800" spc="-1" strike="noStrike" baseline="-25000">
                  <a:solidFill>
                    <a:srgbClr val="000000"/>
                  </a:solidFill>
                  <a:latin typeface="Arial"/>
                  <a:ea typeface="DejaVu Sans"/>
                </a:rPr>
                <a:t>4</a:t>
              </a:r>
              <a:r>
                <a:rPr b="1" lang="en-GB" sz="1800" spc="-1" strike="noStrike">
                  <a:solidFill>
                    <a:srgbClr val="000000"/>
                  </a:solidFill>
                  <a:latin typeface="Arial"/>
                  <a:ea typeface="DejaVu Sans"/>
                </a:rPr>
                <a:t>C</a:t>
              </a:r>
              <a:r>
                <a:rPr b="1" lang="en-GB" sz="1800" spc="-1" strike="noStrike" baseline="-25000">
                  <a:solidFill>
                    <a:srgbClr val="000000"/>
                  </a:solidFill>
                  <a:latin typeface="Arial"/>
                  <a:ea typeface="DejaVu Sans"/>
                </a:rPr>
                <a:t>3</a:t>
              </a:r>
              <a:endParaRPr b="0" lang="en-US" sz="1800" spc="-1" strike="noStrike">
                <a:latin typeface="Arial"/>
              </a:endParaRPr>
            </a:p>
          </p:txBody>
        </p:sp>
        <p:sp>
          <p:nvSpPr>
            <p:cNvPr id="559" name="Text Box 12"/>
            <p:cNvSpPr/>
            <p:nvPr/>
          </p:nvSpPr>
          <p:spPr>
            <a:xfrm>
              <a:off x="4507200" y="1699920"/>
              <a:ext cx="11588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800" spc="-1" strike="noStrike">
                  <a:solidFill>
                    <a:srgbClr val="000000"/>
                  </a:solidFill>
                  <a:latin typeface="Arial"/>
                  <a:ea typeface="DejaVu Sans"/>
                </a:rPr>
                <a:t>Diamond</a:t>
              </a:r>
              <a:endParaRPr b="0" lang="en-US" sz="1800" spc="-1" strike="noStrike">
                <a:latin typeface="Arial"/>
              </a:endParaRPr>
            </a:p>
          </p:txBody>
        </p:sp>
        <p:sp>
          <p:nvSpPr>
            <p:cNvPr id="560" name="Line 13"/>
            <p:cNvSpPr/>
            <p:nvPr/>
          </p:nvSpPr>
          <p:spPr>
            <a:xfrm flipH="1" flipV="1">
              <a:off x="4999320" y="3480840"/>
              <a:ext cx="811080" cy="1059120"/>
            </a:xfrm>
            <a:prstGeom prst="line">
              <a:avLst/>
            </a:prstGeom>
            <a:ln w="9525">
              <a:solidFill>
                <a:srgbClr val="ff0000"/>
              </a:solidFill>
              <a:round/>
              <a:tailEnd len="med" type="triangle" w="med"/>
            </a:ln>
          </p:spPr>
          <p:style>
            <a:lnRef idx="0"/>
            <a:fillRef idx="0"/>
            <a:effectRef idx="0"/>
            <a:fontRef idx="minor"/>
          </p:style>
        </p:sp>
        <p:sp>
          <p:nvSpPr>
            <p:cNvPr id="561" name="Line 14"/>
            <p:cNvSpPr/>
            <p:nvPr/>
          </p:nvSpPr>
          <p:spPr>
            <a:xfrm flipV="1">
              <a:off x="5893560" y="3988800"/>
              <a:ext cx="168840" cy="546480"/>
            </a:xfrm>
            <a:prstGeom prst="line">
              <a:avLst/>
            </a:prstGeom>
            <a:ln w="9525">
              <a:solidFill>
                <a:srgbClr val="ff0000"/>
              </a:solidFill>
              <a:round/>
              <a:tailEnd len="med" type="triangle" w="med"/>
            </a:ln>
          </p:spPr>
          <p:style>
            <a:lnRef idx="0"/>
            <a:fillRef idx="0"/>
            <a:effectRef idx="0"/>
            <a:fontRef idx="minor"/>
          </p:style>
        </p:sp>
        <p:sp>
          <p:nvSpPr>
            <p:cNvPr id="562" name="Line 15"/>
            <p:cNvSpPr/>
            <p:nvPr/>
          </p:nvSpPr>
          <p:spPr>
            <a:xfrm flipV="1">
              <a:off x="6118920" y="4483440"/>
              <a:ext cx="1155600" cy="60840"/>
            </a:xfrm>
            <a:prstGeom prst="line">
              <a:avLst/>
            </a:prstGeom>
            <a:ln w="9525">
              <a:solidFill>
                <a:srgbClr val="ff0000"/>
              </a:solidFill>
              <a:round/>
              <a:tailEnd len="med" type="triangle" w="med"/>
            </a:ln>
          </p:spPr>
          <p:style>
            <a:lnRef idx="0"/>
            <a:fillRef idx="0"/>
            <a:effectRef idx="0"/>
            <a:fontRef idx="minor"/>
          </p:style>
        </p:sp>
        <p:sp>
          <p:nvSpPr>
            <p:cNvPr id="563" name="Line 16"/>
            <p:cNvSpPr/>
            <p:nvPr/>
          </p:nvSpPr>
          <p:spPr>
            <a:xfrm flipV="1">
              <a:off x="5999400" y="3676320"/>
              <a:ext cx="473040" cy="863640"/>
            </a:xfrm>
            <a:prstGeom prst="line">
              <a:avLst/>
            </a:prstGeom>
            <a:ln w="9525">
              <a:solidFill>
                <a:srgbClr val="ff0000"/>
              </a:solidFill>
              <a:round/>
              <a:tailEnd len="med" type="triangle" w="med"/>
            </a:ln>
          </p:spPr>
          <p:style>
            <a:lnRef idx="0"/>
            <a:fillRef idx="0"/>
            <a:effectRef idx="0"/>
            <a:fontRef idx="minor"/>
          </p:style>
        </p:sp>
      </p:grpSp>
      <p:sp>
        <p:nvSpPr>
          <p:cNvPr id="564" name="Oval 17"/>
          <p:cNvSpPr/>
          <p:nvPr/>
        </p:nvSpPr>
        <p:spPr>
          <a:xfrm>
            <a:off x="2666880" y="2928960"/>
            <a:ext cx="325800" cy="357840"/>
          </a:xfrm>
          <a:prstGeom prst="ellipse">
            <a:avLst/>
          </a:prstGeom>
          <a:noFill/>
          <a:ln w="19050">
            <a:solidFill>
              <a:srgbClr val="ff0000"/>
            </a:solidFill>
            <a:round/>
          </a:ln>
        </p:spPr>
        <p:style>
          <a:lnRef idx="0"/>
          <a:fillRef idx="0"/>
          <a:effectRef idx="0"/>
          <a:fontRef idx="minor"/>
        </p:style>
      </p:sp>
      <p:sp>
        <p:nvSpPr>
          <p:cNvPr id="565" name="Line 18"/>
          <p:cNvSpPr/>
          <p:nvPr/>
        </p:nvSpPr>
        <p:spPr>
          <a:xfrm flipH="1">
            <a:off x="2590560" y="3287520"/>
            <a:ext cx="217440" cy="1109520"/>
          </a:xfrm>
          <a:prstGeom prst="line">
            <a:avLst/>
          </a:prstGeom>
          <a:ln w="9525">
            <a:solidFill>
              <a:srgbClr val="ff0000"/>
            </a:solidFill>
            <a:round/>
            <a:tailEnd len="med" type="triangle" w="med"/>
          </a:ln>
        </p:spPr>
        <p:style>
          <a:lnRef idx="0"/>
          <a:fillRef idx="0"/>
          <a:effectRef idx="0"/>
          <a:fontRef idx="minor"/>
        </p:style>
      </p:sp>
      <p:sp>
        <p:nvSpPr>
          <p:cNvPr id="566" name="Text Box 19"/>
          <p:cNvSpPr/>
          <p:nvPr/>
        </p:nvSpPr>
        <p:spPr>
          <a:xfrm>
            <a:off x="1338120" y="2790720"/>
            <a:ext cx="6879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800" spc="-1" strike="noStrike">
                <a:solidFill>
                  <a:srgbClr val="ffffff"/>
                </a:solidFill>
                <a:latin typeface="Arial"/>
                <a:ea typeface="DejaVu Sans"/>
              </a:rPr>
              <a:t>(111)</a:t>
            </a:r>
            <a:endParaRPr b="0" lang="en-US" sz="1800" spc="-1" strike="noStrike">
              <a:latin typeface="Arial"/>
            </a:endParaRPr>
          </a:p>
        </p:txBody>
      </p:sp>
      <p:sp>
        <p:nvSpPr>
          <p:cNvPr id="567" name="Text Box 20"/>
          <p:cNvSpPr/>
          <p:nvPr/>
        </p:nvSpPr>
        <p:spPr>
          <a:xfrm>
            <a:off x="2467440" y="2451240"/>
            <a:ext cx="712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800" spc="-1" strike="noStrike">
                <a:solidFill>
                  <a:srgbClr val="ffffff"/>
                </a:solidFill>
                <a:latin typeface="Arial"/>
                <a:ea typeface="DejaVu Sans"/>
              </a:rPr>
              <a:t>(100)</a:t>
            </a:r>
            <a:endParaRPr b="0" lang="en-US" sz="1800" spc="-1" strike="noStrike">
              <a:latin typeface="Arial"/>
            </a:endParaRPr>
          </a:p>
        </p:txBody>
      </p:sp>
      <p:sp>
        <p:nvSpPr>
          <p:cNvPr id="568" name="Text Box 21"/>
          <p:cNvSpPr/>
          <p:nvPr/>
        </p:nvSpPr>
        <p:spPr>
          <a:xfrm>
            <a:off x="1847520" y="1808280"/>
            <a:ext cx="6879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800" spc="-1" strike="noStrike">
                <a:solidFill>
                  <a:srgbClr val="ffffff"/>
                </a:solidFill>
                <a:latin typeface="Arial"/>
                <a:ea typeface="DejaVu Sans"/>
              </a:rPr>
              <a:t>(111)</a:t>
            </a:r>
            <a:endParaRPr b="0" lang="en-US" sz="1800" spc="-1" strike="noStrike">
              <a:latin typeface="Arial"/>
            </a:endParaRPr>
          </a:p>
        </p:txBody>
      </p:sp>
      <p:sp>
        <p:nvSpPr>
          <p:cNvPr id="569" name="Text Box 22"/>
          <p:cNvSpPr/>
          <p:nvPr/>
        </p:nvSpPr>
        <p:spPr>
          <a:xfrm>
            <a:off x="614880" y="1838160"/>
            <a:ext cx="712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800" spc="-1" strike="noStrike">
                <a:solidFill>
                  <a:srgbClr val="ffffff"/>
                </a:solidFill>
                <a:latin typeface="Arial"/>
                <a:ea typeface="DejaVu Sans"/>
              </a:rPr>
              <a:t>(100)</a:t>
            </a:r>
            <a:endParaRPr b="0" lang="en-US" sz="1800" spc="-1" strike="noStrike">
              <a:latin typeface="Arial"/>
            </a:endParaRPr>
          </a:p>
        </p:txBody>
      </p:sp>
      <p:sp>
        <p:nvSpPr>
          <p:cNvPr id="570" name="Text Box 23"/>
          <p:cNvSpPr/>
          <p:nvPr/>
        </p:nvSpPr>
        <p:spPr>
          <a:xfrm>
            <a:off x="4636440" y="938160"/>
            <a:ext cx="418464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i="1" lang="de-DE" sz="1400" spc="-1" strike="noStrike">
                <a:solidFill>
                  <a:srgbClr val="000000"/>
                </a:solidFill>
                <a:latin typeface="Arial"/>
                <a:ea typeface="DejaVu Sans"/>
              </a:rPr>
              <a:t>gas pressure infiltration, as-received diamonds</a:t>
            </a:r>
            <a:endParaRPr b="0" lang="en-US" sz="1400" spc="-1" strike="noStrike">
              <a:latin typeface="Arial"/>
            </a:endParaRPr>
          </a:p>
        </p:txBody>
      </p:sp>
      <p:pic>
        <p:nvPicPr>
          <p:cNvPr id="571" name="" descr="">
            <a:hlinkClick r:id="" action="ppaction://media"/>
          </p:cNvPr>
          <p:cNvPicPr/>
          <p:nvPr>
            <a:audioFile r:link="rId4"/>
            <p:extLst>
              <p:ext uri="{DAA4B4D4-6D71-4841-9C94-3DE7FCFB9230}">
                <p14:media r:embed="rId5"/>
              </p:ext>
            </p:extLst>
          </p:nvPr>
        </p:nvPicPr>
        <p:blipFill>
          <a:blip r:embed="rId6"/>
          <a:stretch>
            <a:fillRect/>
          </a:stretch>
        </p:blipFill>
        <p:spPr>
          <a:xfrm>
            <a:off x="8458200" y="57916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489" dur="indefinite" restart="never" nodeType="tmRoot">
          <p:childTnLst>
            <p:seq>
              <p:cTn id="490" restart="whenNotActive" nodeType="interactiveSeq" fill="hold">
                <p:stCondLst>
                  <p:cond delay="0" evt="onClick">
                    <p:tgtEl>
                      <p:spTgt spid="571"/>
                    </p:tgtEl>
                  </p:cond>
                </p:stCondLst>
                <p:childTnLst>
                  <p:par>
                    <p:cTn id="491" fill="hold">
                      <p:stCondLst>
                        <p:cond delay="0" evt="onClick">
                          <p:tgtEl>
                            <p:spTgt spid="571"/>
                          </p:tgtEl>
                        </p:cond>
                      </p:stCondLst>
                      <p:childTnLst>
                        <p:par>
                          <p:cTn id="492" fill="hold">
                            <p:stCondLst>
                              <p:cond delay="0"/>
                            </p:stCondLst>
                            <p:childTnLst>
                              <p:par>
                                <p:cTn id="493" nodeType="clickEffect" fill="hold" presetClass="mediacall">
                                  <p:stCondLst>
                                    <p:cond delay="0"/>
                                  </p:stCondLst>
                                  <p:childTnLst>
                                    <p:cmd type="call" cmd="playFrom(0.0)">
                                      <p:cBhvr>
                                        <p:cTn id="494" dur="18602" fill="hold"/>
                                        <p:tgtEl>
                                          <p:spTgt spid="5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71"/>
                </p:tgtEl>
              </p:cMediaNode>
            </p:audio>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Text Box 3"/>
          <p:cNvSpPr/>
          <p:nvPr/>
        </p:nvSpPr>
        <p:spPr>
          <a:xfrm>
            <a:off x="1320480" y="6238800"/>
            <a:ext cx="2301120" cy="357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4600"/>
              </a:tabLst>
            </a:pPr>
            <a:r>
              <a:rPr b="1" lang="de-DE" sz="1600" spc="-1" strike="noStrike">
                <a:solidFill>
                  <a:srgbClr val="000000"/>
                </a:solidFill>
                <a:latin typeface="Symbol"/>
                <a:ea typeface="DejaVu Sans"/>
              </a:rPr>
              <a:t>l</a:t>
            </a:r>
            <a:r>
              <a:rPr b="1" lang="de-DE" sz="1400" spc="-1" strike="noStrike" baseline="-25000">
                <a:solidFill>
                  <a:srgbClr val="000000"/>
                </a:solidFill>
                <a:latin typeface="Arial"/>
                <a:ea typeface="DejaVu Sans"/>
              </a:rPr>
              <a:t>r</a:t>
            </a:r>
            <a:r>
              <a:rPr b="1" lang="de-DE" sz="1400" spc="-1" strike="noStrike">
                <a:solidFill>
                  <a:srgbClr val="000000"/>
                </a:solidFill>
                <a:latin typeface="Arial"/>
                <a:ea typeface="DejaVu Sans"/>
              </a:rPr>
              <a:t> </a:t>
            </a:r>
            <a:r>
              <a:rPr b="1" lang="de-DE" sz="1200" spc="-1" strike="noStrike">
                <a:solidFill>
                  <a:srgbClr val="000000"/>
                </a:solidFill>
                <a:latin typeface="Arial"/>
                <a:ea typeface="DejaVu Sans"/>
              </a:rPr>
              <a:t>= 1800 W/m</a:t>
            </a:r>
            <a:r>
              <a:rPr b="1" lang="en-US" sz="1200" spc="-1" strike="noStrike">
                <a:solidFill>
                  <a:srgbClr val="000000"/>
                </a:solidFill>
                <a:latin typeface="Arial"/>
                <a:ea typeface="DejaVu Sans"/>
              </a:rPr>
              <a:t>·</a:t>
            </a:r>
            <a:r>
              <a:rPr b="1" lang="de-DE" sz="1200" spc="-1" strike="noStrike">
                <a:solidFill>
                  <a:srgbClr val="000000"/>
                </a:solidFill>
                <a:latin typeface="Arial"/>
                <a:ea typeface="DejaVu Sans"/>
              </a:rPr>
              <a:t>K for diamond</a:t>
            </a:r>
            <a:endParaRPr b="0" lang="en-US" sz="1200" spc="-1" strike="noStrike">
              <a:latin typeface="Arial"/>
            </a:endParaRPr>
          </a:p>
        </p:txBody>
      </p:sp>
      <p:sp>
        <p:nvSpPr>
          <p:cNvPr id="573" name="Rectangle 5"/>
          <p:cNvSpPr/>
          <p:nvPr/>
        </p:nvSpPr>
        <p:spPr>
          <a:xfrm>
            <a:off x="1189080" y="115920"/>
            <a:ext cx="7126920" cy="9673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cc3300"/>
                </a:solidFill>
                <a:latin typeface="Arial"/>
                <a:ea typeface="DejaVu Sans"/>
              </a:rPr>
              <a:t>Thermal Conductivity Analysis of Al/diamond using the Hasselman - Johnson Equation</a:t>
            </a:r>
            <a:endParaRPr b="0" lang="en-US" sz="2400" spc="-1" strike="noStrike">
              <a:latin typeface="Arial"/>
            </a:endParaRPr>
          </a:p>
        </p:txBody>
      </p:sp>
      <p:sp>
        <p:nvSpPr>
          <p:cNvPr id="574" name="Text Box 6"/>
          <p:cNvSpPr/>
          <p:nvPr/>
        </p:nvSpPr>
        <p:spPr>
          <a:xfrm>
            <a:off x="3058920" y="198900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8</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7</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0.45</a:t>
            </a:r>
            <a:endParaRPr b="0" lang="en-US" sz="1400" spc="-1" strike="noStrike">
              <a:latin typeface="Arial"/>
            </a:endParaRPr>
          </a:p>
        </p:txBody>
      </p:sp>
      <p:sp>
        <p:nvSpPr>
          <p:cNvPr id="575" name="Line 7"/>
          <p:cNvSpPr/>
          <p:nvPr/>
        </p:nvSpPr>
        <p:spPr>
          <a:xfrm>
            <a:off x="4643280" y="2636640"/>
            <a:ext cx="433440" cy="360360"/>
          </a:xfrm>
          <a:prstGeom prst="line">
            <a:avLst/>
          </a:prstGeom>
          <a:ln w="19050">
            <a:solidFill>
              <a:srgbClr val="ff0000"/>
            </a:solidFill>
            <a:round/>
            <a:tailEnd len="lg" type="stealth" w="lg"/>
          </a:ln>
        </p:spPr>
        <p:style>
          <a:lnRef idx="0"/>
          <a:fillRef idx="0"/>
          <a:effectRef idx="0"/>
          <a:fontRef idx="minor"/>
        </p:style>
      </p:sp>
      <p:sp>
        <p:nvSpPr>
          <p:cNvPr id="576" name="Text Box 8"/>
          <p:cNvSpPr/>
          <p:nvPr/>
        </p:nvSpPr>
        <p:spPr>
          <a:xfrm>
            <a:off x="5219280" y="3195720"/>
            <a:ext cx="1505520" cy="880920"/>
          </a:xfrm>
          <a:prstGeom prst="rect">
            <a:avLst/>
          </a:prstGeom>
          <a:solidFill>
            <a:srgbClr val="ccffff"/>
          </a:solidFill>
          <a:ln w="0">
            <a:noFill/>
          </a:ln>
        </p:spPr>
        <p:style>
          <a:lnRef idx="0"/>
          <a:fillRef idx="0"/>
          <a:effectRef idx="0"/>
          <a:fontRef idx="minor"/>
        </p:style>
        <p:txBody>
          <a:bodyPr wrap="none" lIns="90000" rIns="90000" tIns="45000" bIns="45000" anchor="t">
            <a:spAutoFit/>
          </a:bodyPr>
          <a:p>
            <a:pPr>
              <a:lnSpc>
                <a:spcPct val="100000"/>
              </a:lnSpc>
              <a:buNone/>
            </a:pPr>
            <a:r>
              <a:rPr b="1" lang="de-DE" sz="1400" spc="-1" strike="noStrike">
                <a:solidFill>
                  <a:srgbClr val="ff0000"/>
                </a:solidFill>
                <a:latin typeface="Arial"/>
                <a:ea typeface="DejaVu Sans"/>
              </a:rPr>
              <a:t>Al/diamond</a:t>
            </a:r>
            <a:r>
              <a:rPr b="0" lang="de-DE" sz="1200" spc="-1" strike="noStrike">
                <a:solidFill>
                  <a:srgbClr val="000000"/>
                </a:solidFill>
                <a:latin typeface="Arial"/>
                <a:ea typeface="DejaVu Sans"/>
              </a:rPr>
              <a:t>, with</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a = 50 </a:t>
            </a:r>
            <a:r>
              <a:rPr b="0" lang="de-DE" sz="1200" spc="-1" strike="noStrike">
                <a:solidFill>
                  <a:srgbClr val="000000"/>
                </a:solidFill>
                <a:latin typeface="Symbol"/>
                <a:ea typeface="DejaVu Sans"/>
              </a:rPr>
              <a:t>m</a:t>
            </a:r>
            <a:r>
              <a:rPr b="0" lang="de-DE" sz="1200" spc="-1" strike="noStrike">
                <a:solidFill>
                  <a:srgbClr val="000000"/>
                </a:solidFill>
                <a:latin typeface="Arial"/>
                <a:ea typeface="DejaVu Sans"/>
              </a:rPr>
              <a:t>m</a:t>
            </a:r>
            <a:endParaRPr b="0" lang="en-US" sz="1200" spc="-1" strike="noStrike">
              <a:latin typeface="Arial"/>
            </a:endParaRPr>
          </a:p>
          <a:p>
            <a:pPr>
              <a:lnSpc>
                <a:spcPct val="100000"/>
              </a:lnSpc>
              <a:buNone/>
            </a:pPr>
            <a:r>
              <a:rPr b="0" lang="de-DE" sz="1200" spc="-1" strike="noStrike">
                <a:solidFill>
                  <a:srgbClr val="000000"/>
                </a:solidFill>
                <a:latin typeface="Arial"/>
                <a:ea typeface="DejaVu Sans"/>
              </a:rPr>
              <a:t>h = 1</a:t>
            </a:r>
            <a:r>
              <a:rPr b="0" lang="en-US" sz="1200" spc="-1" strike="noStrike">
                <a:solidFill>
                  <a:srgbClr val="000000"/>
                </a:solidFill>
                <a:latin typeface="Arial"/>
                <a:ea typeface="DejaVu Sans"/>
              </a:rPr>
              <a:t>·10</a:t>
            </a:r>
            <a:r>
              <a:rPr b="0" lang="en-US" sz="1200" spc="-1" strike="noStrike" baseline="30000">
                <a:solidFill>
                  <a:srgbClr val="000000"/>
                </a:solidFill>
                <a:latin typeface="Arial"/>
                <a:ea typeface="DejaVu Sans"/>
              </a:rPr>
              <a:t>6</a:t>
            </a:r>
            <a:r>
              <a:rPr b="0" lang="en-US" sz="1200" spc="-1" strike="noStrike">
                <a:solidFill>
                  <a:srgbClr val="000000"/>
                </a:solidFill>
                <a:latin typeface="Arial"/>
                <a:ea typeface="DejaVu Sans"/>
              </a:rPr>
              <a:t> W/m</a:t>
            </a: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·K</a:t>
            </a:r>
            <a:endParaRPr b="0" lang="en-US" sz="1200" spc="-1" strike="noStrike">
              <a:latin typeface="Arial"/>
            </a:endParaRPr>
          </a:p>
          <a:p>
            <a:pPr>
              <a:lnSpc>
                <a:spcPct val="100000"/>
              </a:lnSpc>
              <a:buNone/>
            </a:pPr>
            <a:r>
              <a:rPr b="1" lang="en-US" sz="1400" spc="-1" strike="noStrike">
                <a:solidFill>
                  <a:srgbClr val="ff0000"/>
                </a:solidFill>
                <a:latin typeface="Symbol"/>
                <a:ea typeface="DejaVu Sans"/>
              </a:rPr>
              <a:t></a:t>
            </a:r>
            <a:r>
              <a:rPr b="0" lang="en-US" sz="1400" spc="-1" strike="noStrike">
                <a:solidFill>
                  <a:srgbClr val="ff0000"/>
                </a:solidFill>
                <a:latin typeface="Arial"/>
                <a:ea typeface="DejaVu Sans"/>
              </a:rPr>
              <a:t> </a:t>
            </a:r>
            <a:r>
              <a:rPr b="1" lang="en-US" sz="1400" spc="-1" strike="noStrike">
                <a:solidFill>
                  <a:srgbClr val="ff0000"/>
                </a:solidFill>
                <a:latin typeface="Arial"/>
                <a:ea typeface="DejaVu Sans"/>
              </a:rPr>
              <a:t>B = 36</a:t>
            </a:r>
            <a:endParaRPr b="0" lang="en-US" sz="1400" spc="-1" strike="noStrike">
              <a:latin typeface="Arial"/>
            </a:endParaRPr>
          </a:p>
        </p:txBody>
      </p:sp>
      <p:sp>
        <p:nvSpPr>
          <p:cNvPr id="577" name="Line 9"/>
          <p:cNvSpPr/>
          <p:nvPr/>
        </p:nvSpPr>
        <p:spPr>
          <a:xfrm>
            <a:off x="6327720" y="4127400"/>
            <a:ext cx="144360" cy="503280"/>
          </a:xfrm>
          <a:prstGeom prst="line">
            <a:avLst/>
          </a:prstGeom>
          <a:ln w="19050">
            <a:solidFill>
              <a:srgbClr val="ff0000"/>
            </a:solidFill>
            <a:round/>
            <a:tailEnd len="lg" type="stealth" w="lg"/>
          </a:ln>
        </p:spPr>
        <p:style>
          <a:lnRef idx="0"/>
          <a:fillRef idx="0"/>
          <a:effectRef idx="0"/>
          <a:fontRef idx="minor"/>
        </p:style>
      </p:sp>
      <p:sp>
        <p:nvSpPr>
          <p:cNvPr id="578" name="Oval 10"/>
          <p:cNvSpPr/>
          <p:nvPr/>
        </p:nvSpPr>
        <p:spPr>
          <a:xfrm>
            <a:off x="7164360" y="4581360"/>
            <a:ext cx="194040" cy="192600"/>
          </a:xfrm>
          <a:prstGeom prst="ellipse">
            <a:avLst/>
          </a:prstGeom>
          <a:solidFill>
            <a:srgbClr val="ff0000"/>
          </a:solidFill>
          <a:ln w="9525">
            <a:solidFill>
              <a:srgbClr val="ff0000"/>
            </a:solidFill>
            <a:round/>
          </a:ln>
        </p:spPr>
        <p:style>
          <a:lnRef idx="0"/>
          <a:fillRef idx="0"/>
          <a:effectRef idx="0"/>
          <a:fontRef idx="minor"/>
        </p:style>
      </p:sp>
      <p:sp>
        <p:nvSpPr>
          <p:cNvPr id="579" name="Oval 12"/>
          <p:cNvSpPr/>
          <p:nvPr/>
        </p:nvSpPr>
        <p:spPr>
          <a:xfrm>
            <a:off x="7164360" y="1916280"/>
            <a:ext cx="194040" cy="192600"/>
          </a:xfrm>
          <a:prstGeom prst="ellipse">
            <a:avLst/>
          </a:prstGeom>
          <a:solidFill>
            <a:srgbClr val="ff0000"/>
          </a:solidFill>
          <a:ln w="9525">
            <a:solidFill>
              <a:srgbClr val="ff0000"/>
            </a:solidFill>
            <a:round/>
          </a:ln>
        </p:spPr>
        <p:style>
          <a:lnRef idx="0"/>
          <a:fillRef idx="0"/>
          <a:effectRef idx="0"/>
          <a:fontRef idx="minor"/>
        </p:style>
      </p:sp>
      <p:sp>
        <p:nvSpPr>
          <p:cNvPr id="580" name="Oval 13"/>
          <p:cNvSpPr/>
          <p:nvPr/>
        </p:nvSpPr>
        <p:spPr>
          <a:xfrm>
            <a:off x="7175520" y="3357720"/>
            <a:ext cx="194040" cy="192600"/>
          </a:xfrm>
          <a:prstGeom prst="ellipse">
            <a:avLst/>
          </a:prstGeom>
          <a:solidFill>
            <a:srgbClr val="ff0000"/>
          </a:solidFill>
          <a:ln w="9525">
            <a:solidFill>
              <a:srgbClr val="ff0000"/>
            </a:solidFill>
            <a:round/>
          </a:ln>
        </p:spPr>
        <p:style>
          <a:lnRef idx="0"/>
          <a:fillRef idx="0"/>
          <a:effectRef idx="0"/>
          <a:fontRef idx="minor"/>
        </p:style>
      </p:sp>
      <p:sp>
        <p:nvSpPr>
          <p:cNvPr id="581" name="Text Box 14"/>
          <p:cNvSpPr/>
          <p:nvPr/>
        </p:nvSpPr>
        <p:spPr>
          <a:xfrm>
            <a:off x="7522200" y="3860640"/>
            <a:ext cx="1555920" cy="51588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Al(Si7)/diam.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squeeze casting</a:t>
            </a:r>
            <a:endParaRPr b="0" lang="en-US" sz="1400" spc="-1" strike="noStrike">
              <a:latin typeface="Arial"/>
            </a:endParaRPr>
          </a:p>
        </p:txBody>
      </p:sp>
      <p:sp>
        <p:nvSpPr>
          <p:cNvPr id="582" name="Line 15"/>
          <p:cNvSpPr/>
          <p:nvPr/>
        </p:nvSpPr>
        <p:spPr>
          <a:xfrm flipH="1">
            <a:off x="7331040" y="4365360"/>
            <a:ext cx="193680" cy="193680"/>
          </a:xfrm>
          <a:prstGeom prst="line">
            <a:avLst/>
          </a:prstGeom>
          <a:ln w="19050">
            <a:solidFill>
              <a:srgbClr val="333399"/>
            </a:solidFill>
            <a:round/>
            <a:tailEnd len="lg" type="stealth" w="lg"/>
          </a:ln>
        </p:spPr>
        <p:style>
          <a:lnRef idx="0"/>
          <a:fillRef idx="0"/>
          <a:effectRef idx="0"/>
          <a:fontRef idx="minor"/>
        </p:style>
      </p:sp>
      <p:sp>
        <p:nvSpPr>
          <p:cNvPr id="583" name="Text Box 16"/>
          <p:cNvSpPr/>
          <p:nvPr/>
        </p:nvSpPr>
        <p:spPr>
          <a:xfrm>
            <a:off x="7655400" y="2614680"/>
            <a:ext cx="1289160" cy="72900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AlSi7/diam.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gas pressure</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infiltration</a:t>
            </a:r>
            <a:endParaRPr b="0" lang="en-US" sz="1400" spc="-1" strike="noStrike">
              <a:latin typeface="Arial"/>
            </a:endParaRPr>
          </a:p>
        </p:txBody>
      </p:sp>
      <p:sp>
        <p:nvSpPr>
          <p:cNvPr id="584" name="Line 17"/>
          <p:cNvSpPr/>
          <p:nvPr/>
        </p:nvSpPr>
        <p:spPr>
          <a:xfrm flipH="1">
            <a:off x="7353000" y="3152520"/>
            <a:ext cx="265320" cy="171360"/>
          </a:xfrm>
          <a:prstGeom prst="line">
            <a:avLst/>
          </a:prstGeom>
          <a:ln w="19050">
            <a:solidFill>
              <a:srgbClr val="333399"/>
            </a:solidFill>
            <a:round/>
            <a:tailEnd len="lg" type="stealth" w="lg"/>
          </a:ln>
        </p:spPr>
        <p:style>
          <a:lnRef idx="0"/>
          <a:fillRef idx="0"/>
          <a:effectRef idx="0"/>
          <a:fontRef idx="minor"/>
        </p:style>
      </p:sp>
      <p:sp>
        <p:nvSpPr>
          <p:cNvPr id="585" name="Text Box 18"/>
          <p:cNvSpPr/>
          <p:nvPr/>
        </p:nvSpPr>
        <p:spPr>
          <a:xfrm>
            <a:off x="5247360" y="1341360"/>
            <a:ext cx="1668600" cy="942120"/>
          </a:xfrm>
          <a:prstGeom prst="rect">
            <a:avLst/>
          </a:prstGeom>
          <a:solidFill>
            <a:srgbClr val="eaeaea"/>
          </a:solidFill>
          <a:ln w="0">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Al99.99/diam.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gas pressure</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infiltration</a:t>
            </a:r>
            <a:endParaRPr b="0" lang="en-US" sz="1400" spc="-1" strike="noStrike">
              <a:latin typeface="Arial"/>
            </a:endParaRPr>
          </a:p>
          <a:p>
            <a:pPr algn="ctr">
              <a:lnSpc>
                <a:spcPct val="100000"/>
              </a:lnSpc>
              <a:buNone/>
            </a:pPr>
            <a:r>
              <a:rPr b="1" lang="de-CH" sz="1400" spc="-1" strike="noStrike">
                <a:solidFill>
                  <a:srgbClr val="ff0000"/>
                </a:solidFill>
                <a:latin typeface="Arial"/>
                <a:ea typeface="DejaVu Sans"/>
              </a:rPr>
              <a:t>h = 1.8</a:t>
            </a:r>
            <a:r>
              <a:rPr b="1" lang="en-US" sz="1400" spc="-1" strike="noStrike">
                <a:solidFill>
                  <a:srgbClr val="ff0000"/>
                </a:solidFill>
                <a:latin typeface="Arial"/>
                <a:ea typeface="DejaVu Sans"/>
              </a:rPr>
              <a:t>·</a:t>
            </a:r>
            <a:r>
              <a:rPr b="1" lang="de-CH" sz="1400" spc="-1" strike="noStrike">
                <a:solidFill>
                  <a:srgbClr val="ff0000"/>
                </a:solidFill>
                <a:latin typeface="Arial"/>
                <a:ea typeface="DejaVu Sans"/>
              </a:rPr>
              <a:t>10</a:t>
            </a:r>
            <a:r>
              <a:rPr b="1" lang="de-CH" sz="1400" spc="-1" strike="noStrike" baseline="30000">
                <a:solidFill>
                  <a:srgbClr val="ff0000"/>
                </a:solidFill>
                <a:latin typeface="Arial"/>
                <a:ea typeface="DejaVu Sans"/>
              </a:rPr>
              <a:t>8</a:t>
            </a:r>
            <a:r>
              <a:rPr b="1" lang="de-CH" sz="1400" spc="-1" strike="noStrike">
                <a:solidFill>
                  <a:srgbClr val="ff0000"/>
                </a:solidFill>
                <a:latin typeface="Arial"/>
                <a:ea typeface="DejaVu Sans"/>
              </a:rPr>
              <a:t> W/m</a:t>
            </a:r>
            <a:r>
              <a:rPr b="1" lang="de-CH" sz="1400" spc="-1" strike="noStrike" baseline="30000">
                <a:solidFill>
                  <a:srgbClr val="ff0000"/>
                </a:solidFill>
                <a:latin typeface="Arial"/>
                <a:ea typeface="DejaVu Sans"/>
              </a:rPr>
              <a:t>2</a:t>
            </a:r>
            <a:r>
              <a:rPr b="1" lang="de-CH" sz="1400" spc="-1" strike="noStrike">
                <a:solidFill>
                  <a:srgbClr val="ff0000"/>
                </a:solidFill>
                <a:latin typeface="Arial"/>
                <a:ea typeface="DejaVu Sans"/>
              </a:rPr>
              <a:t>K</a:t>
            </a:r>
            <a:endParaRPr b="0" lang="en-US" sz="1400" spc="-1" strike="noStrike">
              <a:latin typeface="Arial"/>
            </a:endParaRPr>
          </a:p>
        </p:txBody>
      </p:sp>
      <p:sp>
        <p:nvSpPr>
          <p:cNvPr id="586" name="Line 19"/>
          <p:cNvSpPr/>
          <p:nvPr/>
        </p:nvSpPr>
        <p:spPr>
          <a:xfrm>
            <a:off x="6792840" y="1877760"/>
            <a:ext cx="287280" cy="71640"/>
          </a:xfrm>
          <a:prstGeom prst="line">
            <a:avLst/>
          </a:prstGeom>
          <a:ln w="19050">
            <a:solidFill>
              <a:srgbClr val="333399"/>
            </a:solidFill>
            <a:round/>
            <a:tailEnd len="lg" type="stealth" w="lg"/>
          </a:ln>
        </p:spPr>
        <p:style>
          <a:lnRef idx="0"/>
          <a:fillRef idx="0"/>
          <a:effectRef idx="0"/>
          <a:fontRef idx="minor"/>
        </p:style>
      </p:sp>
      <p:sp>
        <p:nvSpPr>
          <p:cNvPr id="587" name="AutoShape 20"/>
          <p:cNvSpPr/>
          <p:nvPr/>
        </p:nvSpPr>
        <p:spPr>
          <a:xfrm rot="16200000">
            <a:off x="6891840" y="3978360"/>
            <a:ext cx="719640" cy="143280"/>
          </a:xfrm>
          <a:prstGeom prst="notchedRightArrow">
            <a:avLst>
              <a:gd name="adj1" fmla="val 50000"/>
              <a:gd name="adj2" fmla="val 124726"/>
            </a:avLst>
          </a:prstGeom>
          <a:solidFill>
            <a:srgbClr val="ffcc00"/>
          </a:solidFill>
          <a:ln w="0">
            <a:noFill/>
          </a:ln>
        </p:spPr>
        <p:style>
          <a:lnRef idx="0"/>
          <a:fillRef idx="0"/>
          <a:effectRef idx="0"/>
          <a:fontRef idx="minor"/>
        </p:style>
      </p:sp>
      <p:sp>
        <p:nvSpPr>
          <p:cNvPr id="588" name="AutoShape 21"/>
          <p:cNvSpPr/>
          <p:nvPr/>
        </p:nvSpPr>
        <p:spPr>
          <a:xfrm rot="16200000">
            <a:off x="6887160" y="2698920"/>
            <a:ext cx="719640" cy="143280"/>
          </a:xfrm>
          <a:prstGeom prst="notchedRightArrow">
            <a:avLst>
              <a:gd name="adj1" fmla="val 50000"/>
              <a:gd name="adj2" fmla="val 124725"/>
            </a:avLst>
          </a:prstGeom>
          <a:solidFill>
            <a:srgbClr val="ffcc00"/>
          </a:solidFill>
          <a:ln w="0">
            <a:noFill/>
          </a:ln>
        </p:spPr>
        <p:style>
          <a:lnRef idx="0"/>
          <a:fillRef idx="0"/>
          <a:effectRef idx="0"/>
          <a:fontRef idx="minor"/>
        </p:style>
      </p:sp>
      <p:pic>
        <p:nvPicPr>
          <p:cNvPr id="589" name="" descr="">
            <a:hlinkClick r:id="" action="ppaction://media"/>
          </p:cNvPr>
          <p:cNvPicPr/>
          <p:nvPr>
            <a:audioFile r:link="rId1"/>
            <p:extLst>
              <p:ext uri="{DAA4B4D4-6D71-4841-9C94-3DE7FCFB9230}">
                <p14:media r:embed="rId2"/>
              </p:ext>
            </p:extLst>
          </p:nvPr>
        </p:nvPicPr>
        <p:blipFill>
          <a:blip r:embed="rId3"/>
          <a:stretch>
            <a:fillRect/>
          </a:stretch>
        </p:blipFill>
        <p:spPr>
          <a:xfrm>
            <a:off x="8077680" y="5791680"/>
            <a:ext cx="608400" cy="608400"/>
          </a:xfrm>
          <a:prstGeom prst="rect">
            <a:avLst/>
          </a:prstGeom>
          <a:ln w="0">
            <a:noFill/>
          </a:ln>
        </p:spPr>
      </p:pic>
      <p:pic>
        <p:nvPicPr>
          <p:cNvPr id="590" name="" descr=""/>
          <p:cNvPicPr/>
          <p:nvPr/>
        </p:nvPicPr>
        <p:blipFill>
          <a:blip r:embed="rId4"/>
          <a:srcRect l="0" t="7122" r="0" b="0"/>
          <a:stretch/>
        </p:blipFill>
        <p:spPr>
          <a:xfrm>
            <a:off x="457200" y="1193760"/>
            <a:ext cx="8343360" cy="5041080"/>
          </a:xfrm>
          <a:prstGeom prst="rect">
            <a:avLst/>
          </a:prstGeom>
          <a:ln w="0">
            <a:noFill/>
          </a:ln>
        </p:spPr>
      </p:pic>
      <p:pic>
        <p:nvPicPr>
          <p:cNvPr id="591" name="" descr=""/>
          <p:cNvPicPr/>
          <p:nvPr/>
        </p:nvPicPr>
        <p:blipFill>
          <a:blip r:embed="rId5"/>
          <a:stretch/>
        </p:blipFill>
        <p:spPr>
          <a:xfrm>
            <a:off x="241200" y="6083280"/>
            <a:ext cx="786600" cy="532800"/>
          </a:xfrm>
          <a:prstGeom prst="rect">
            <a:avLst/>
          </a:prstGeom>
          <a:ln w="0">
            <a:noFill/>
          </a:ln>
        </p:spPr>
      </p:pic>
      <p:pic>
        <p:nvPicPr>
          <p:cNvPr id="592" name="" descr=""/>
          <p:cNvPicPr/>
          <p:nvPr/>
        </p:nvPicPr>
        <p:blipFill>
          <a:blip r:embed="rId6"/>
          <a:stretch/>
        </p:blipFill>
        <p:spPr>
          <a:xfrm>
            <a:off x="1689120" y="4724280"/>
            <a:ext cx="3593520" cy="507240"/>
          </a:xfrm>
          <a:prstGeom prst="rect">
            <a:avLst/>
          </a:prstGeom>
          <a:ln w="0">
            <a:noFill/>
          </a:ln>
        </p:spPr>
      </p:pic>
    </p:spTree>
  </p:cSld>
  <mc:AlternateContent>
    <mc:Choice Requires="p14">
      <p:transition spd="slow" p14:dur="2000"/>
    </mc:Choice>
    <mc:Fallback>
      <p:transition spd="slow"/>
    </mc:Fallback>
  </mc:AlternateContent>
  <p:timing>
    <p:tnLst>
      <p:par>
        <p:cTn id="495" dur="indefinite" restart="never" nodeType="tmRoot">
          <p:childTnLst>
            <p:seq>
              <p:cTn id="496" dur="indefinite" nodeType="mainSeq">
                <p:childTnLst>
                  <p:par>
                    <p:cTn id="497" nodeType="clickEffect" fill="hold">
                      <p:stCondLst>
                        <p:cond delay="0"/>
                      </p:stCondLst>
                      <p:childTnLst>
                        <p:par>
                          <p:cTn id="498" nodeType="withEffect" fill="hold">
                            <p:stCondLst>
                              <p:cond delay="0"/>
                            </p:stCondLst>
                            <p:childTnLst>
                              <p:par>
                                <p:cTn id="499" nodeType="withEffect" fill="hold" presetClass="entr" presetID="1">
                                  <p:stCondLst>
                                    <p:cond delay="0"/>
                                  </p:stCondLst>
                                  <p:childTnLst>
                                    <p:set>
                                      <p:cBhvr>
                                        <p:cTn id="500" dur="1" fill="hold">
                                          <p:stCondLst>
                                            <p:cond delay="0"/>
                                          </p:stCondLst>
                                        </p:cTn>
                                        <p:tgtEl>
                                          <p:spTgt spid="582"/>
                                        </p:tgtEl>
                                        <p:attrNameLst>
                                          <p:attrName>style.visibility</p:attrName>
                                        </p:attrNameLst>
                                      </p:cBhvr>
                                      <p:to>
                                        <p:strVal val="visible"/>
                                      </p:to>
                                    </p:set>
                                  </p:childTnLst>
                                </p:cTn>
                              </p:par>
                              <p:par>
                                <p:cTn id="501" nodeType="withEffect" fill="hold" presetClass="entr" presetID="1">
                                  <p:stCondLst>
                                    <p:cond delay="0"/>
                                  </p:stCondLst>
                                  <p:childTnLst>
                                    <p:set>
                                      <p:cBhvr>
                                        <p:cTn id="502" dur="1" fill="hold">
                                          <p:stCondLst>
                                            <p:cond delay="0"/>
                                          </p:stCondLst>
                                        </p:cTn>
                                        <p:tgtEl>
                                          <p:spTgt spid="581"/>
                                        </p:tgtEl>
                                        <p:attrNameLst>
                                          <p:attrName>style.visibility</p:attrName>
                                        </p:attrNameLst>
                                      </p:cBhvr>
                                      <p:to>
                                        <p:strVal val="visible"/>
                                      </p:to>
                                    </p:set>
                                  </p:childTnLst>
                                </p:cTn>
                              </p:par>
                              <p:par>
                                <p:cTn id="503" nodeType="withEffect" fill="hold" presetClass="entr" presetID="1">
                                  <p:stCondLst>
                                    <p:cond delay="0"/>
                                  </p:stCondLst>
                                  <p:childTnLst>
                                    <p:set>
                                      <p:cBhvr>
                                        <p:cTn id="504" dur="1" fill="hold">
                                          <p:stCondLst>
                                            <p:cond delay="0"/>
                                          </p:stCondLst>
                                        </p:cTn>
                                        <p:tgtEl>
                                          <p:spTgt spid="587"/>
                                        </p:tgtEl>
                                        <p:attrNameLst>
                                          <p:attrName>style.visibility</p:attrName>
                                        </p:attrNameLst>
                                      </p:cBhvr>
                                      <p:to>
                                        <p:strVal val="visible"/>
                                      </p:to>
                                    </p:set>
                                  </p:childTnLst>
                                </p:cTn>
                              </p:par>
                              <p:par>
                                <p:cTn id="505" nodeType="withEffect" fill="hold" presetClass="entr" presetID="1">
                                  <p:stCondLst>
                                    <p:cond delay="0"/>
                                  </p:stCondLst>
                                  <p:childTnLst>
                                    <p:set>
                                      <p:cBhvr>
                                        <p:cTn id="506" dur="1" fill="hold">
                                          <p:stCondLst>
                                            <p:cond delay="0"/>
                                          </p:stCondLst>
                                        </p:cTn>
                                        <p:tgtEl>
                                          <p:spTgt spid="580"/>
                                        </p:tgtEl>
                                        <p:attrNameLst>
                                          <p:attrName>style.visibility</p:attrName>
                                        </p:attrNameLst>
                                      </p:cBhvr>
                                      <p:to>
                                        <p:strVal val="visible"/>
                                      </p:to>
                                    </p:set>
                                  </p:childTnLst>
                                </p:cTn>
                              </p:par>
                              <p:par>
                                <p:cTn id="507" nodeType="withEffect" fill="hold" presetClass="entr" presetID="1">
                                  <p:stCondLst>
                                    <p:cond delay="0"/>
                                  </p:stCondLst>
                                  <p:childTnLst>
                                    <p:set>
                                      <p:cBhvr>
                                        <p:cTn id="508" dur="1" fill="hold">
                                          <p:stCondLst>
                                            <p:cond delay="0"/>
                                          </p:stCondLst>
                                        </p:cTn>
                                        <p:tgtEl>
                                          <p:spTgt spid="583"/>
                                        </p:tgtEl>
                                        <p:attrNameLst>
                                          <p:attrName>style.visibility</p:attrName>
                                        </p:attrNameLst>
                                      </p:cBhvr>
                                      <p:to>
                                        <p:strVal val="visible"/>
                                      </p:to>
                                    </p:set>
                                  </p:childTnLst>
                                </p:cTn>
                              </p:par>
                              <p:par>
                                <p:cTn id="509" nodeType="withEffect" fill="hold" presetClass="entr" presetID="1">
                                  <p:stCondLst>
                                    <p:cond delay="0"/>
                                  </p:stCondLst>
                                  <p:childTnLst>
                                    <p:set>
                                      <p:cBhvr>
                                        <p:cTn id="510" dur="1" fill="hold">
                                          <p:stCondLst>
                                            <p:cond delay="0"/>
                                          </p:stCondLst>
                                        </p:cTn>
                                        <p:tgtEl>
                                          <p:spTgt spid="584"/>
                                        </p:tgtEl>
                                        <p:attrNameLst>
                                          <p:attrName>style.visibility</p:attrName>
                                        </p:attrNameLst>
                                      </p:cBhvr>
                                      <p:to>
                                        <p:strVal val="visible"/>
                                      </p:to>
                                    </p:set>
                                  </p:childTnLst>
                                </p:cTn>
                              </p:par>
                            </p:childTnLst>
                          </p:cTn>
                        </p:par>
                      </p:childTnLst>
                    </p:cTn>
                  </p:par>
                  <p:par>
                    <p:cTn id="511" nodeType="clickEffect" fill="hold">
                      <p:stCondLst>
                        <p:cond delay="indefinite"/>
                      </p:stCondLst>
                      <p:childTnLst>
                        <p:par>
                          <p:cTn id="512" nodeType="withEffect" fill="hold">
                            <p:stCondLst>
                              <p:cond delay="0"/>
                            </p:stCondLst>
                            <p:childTnLst>
                              <p:par>
                                <p:cTn id="513" nodeType="clickEffect" fill="hold" presetClass="entr" presetID="1">
                                  <p:stCondLst>
                                    <p:cond delay="0"/>
                                  </p:stCondLst>
                                  <p:childTnLst>
                                    <p:set>
                                      <p:cBhvr>
                                        <p:cTn id="514" dur="1" fill="hold">
                                          <p:stCondLst>
                                            <p:cond delay="0"/>
                                          </p:stCondLst>
                                        </p:cTn>
                                        <p:tgtEl>
                                          <p:spTgt spid="588"/>
                                        </p:tgtEl>
                                        <p:attrNameLst>
                                          <p:attrName>style.visibility</p:attrName>
                                        </p:attrNameLst>
                                      </p:cBhvr>
                                      <p:to>
                                        <p:strVal val="visible"/>
                                      </p:to>
                                    </p:set>
                                  </p:childTnLst>
                                </p:cTn>
                              </p:par>
                            </p:childTnLst>
                          </p:cTn>
                        </p:par>
                        <p:par>
                          <p:cTn id="515" nodeType="afterEffect" fill="hold">
                            <p:stCondLst>
                              <p:cond delay="0"/>
                            </p:stCondLst>
                            <p:childTnLst>
                              <p:par>
                                <p:cTn id="516" nodeType="afterEffect" fill="hold" presetClass="entr" presetID="1">
                                  <p:stCondLst>
                                    <p:cond delay="500"/>
                                  </p:stCondLst>
                                  <p:childTnLst>
                                    <p:set>
                                      <p:cBhvr>
                                        <p:cTn id="517" dur="1" fill="hold">
                                          <p:stCondLst>
                                            <p:cond delay="0"/>
                                          </p:stCondLst>
                                        </p:cTn>
                                        <p:tgtEl>
                                          <p:spTgt spid="579"/>
                                        </p:tgtEl>
                                        <p:attrNameLst>
                                          <p:attrName>style.visibility</p:attrName>
                                        </p:attrNameLst>
                                      </p:cBhvr>
                                      <p:to>
                                        <p:strVal val="visible"/>
                                      </p:to>
                                    </p:set>
                                  </p:childTnLst>
                                </p:cTn>
                              </p:par>
                            </p:childTnLst>
                          </p:cTn>
                        </p:par>
                        <p:par>
                          <p:cTn id="518" nodeType="afterEffect" fill="hold">
                            <p:stCondLst>
                              <p:cond delay="500"/>
                            </p:stCondLst>
                            <p:childTnLst>
                              <p:par>
                                <p:cTn id="519" nodeType="afterEffect" fill="hold" presetClass="entr" presetID="1">
                                  <p:stCondLst>
                                    <p:cond delay="0"/>
                                  </p:stCondLst>
                                  <p:childTnLst>
                                    <p:set>
                                      <p:cBhvr>
                                        <p:cTn id="520" dur="1" fill="hold">
                                          <p:stCondLst>
                                            <p:cond delay="0"/>
                                          </p:stCondLst>
                                        </p:cTn>
                                        <p:tgtEl>
                                          <p:spTgt spid="585"/>
                                        </p:tgtEl>
                                        <p:attrNameLst>
                                          <p:attrName>style.visibility</p:attrName>
                                        </p:attrNameLst>
                                      </p:cBhvr>
                                      <p:to>
                                        <p:strVal val="visible"/>
                                      </p:to>
                                    </p:set>
                                  </p:childTnLst>
                                </p:cTn>
                              </p:par>
                            </p:childTnLst>
                          </p:cTn>
                        </p:par>
                        <p:par>
                          <p:cTn id="521" nodeType="afterEffect" fill="hold">
                            <p:stCondLst>
                              <p:cond delay="500"/>
                            </p:stCondLst>
                            <p:childTnLst>
                              <p:par>
                                <p:cTn id="522" nodeType="afterEffect" fill="hold" presetClass="entr" presetID="1">
                                  <p:stCondLst>
                                    <p:cond delay="0"/>
                                  </p:stCondLst>
                                  <p:childTnLst>
                                    <p:set>
                                      <p:cBhvr>
                                        <p:cTn id="523"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524" restart="whenNotActive" nodeType="interactiveSeq" fill="hold">
                <p:stCondLst>
                  <p:cond delay="0" evt="onClick">
                    <p:tgtEl>
                      <p:spTgt spid="589"/>
                    </p:tgtEl>
                  </p:cond>
                </p:stCondLst>
                <p:childTnLst>
                  <p:par>
                    <p:cTn id="525" fill="hold">
                      <p:stCondLst>
                        <p:cond delay="0" evt="onClick">
                          <p:tgtEl>
                            <p:spTgt spid="589"/>
                          </p:tgtEl>
                        </p:cond>
                      </p:stCondLst>
                      <p:childTnLst>
                        <p:par>
                          <p:cTn id="526" fill="hold">
                            <p:stCondLst>
                              <p:cond delay="0"/>
                            </p:stCondLst>
                            <p:childTnLst>
                              <p:par>
                                <p:cTn id="527" nodeType="clickEffect" fill="hold" presetClass="mediacall">
                                  <p:stCondLst>
                                    <p:cond delay="0"/>
                                  </p:stCondLst>
                                  <p:childTnLst>
                                    <p:cmd type="call" cmd="playFrom(0.0)">
                                      <p:cBhvr>
                                        <p:cTn id="528" dur="46234" fill="hold"/>
                                        <p:tgtEl>
                                          <p:spTgt spid="5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589"/>
                </p:tgtEl>
              </p:cMediaNode>
            </p:audio>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Text Box 2"/>
          <p:cNvSpPr/>
          <p:nvPr/>
        </p:nvSpPr>
        <p:spPr>
          <a:xfrm>
            <a:off x="480960" y="1239840"/>
            <a:ext cx="8136360" cy="117324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1001"/>
              </a:spcAft>
              <a:buNone/>
              <a:tabLst>
                <a:tab algn="l" pos="2963880"/>
              </a:tabLst>
            </a:pPr>
            <a:r>
              <a:rPr b="1" lang="en-GB" sz="2000" spc="-1" strike="noStrike">
                <a:solidFill>
                  <a:srgbClr val="000000"/>
                </a:solidFill>
                <a:latin typeface="Arial"/>
                <a:ea typeface="DejaVu Sans"/>
              </a:rPr>
              <a:t>Strong bonding and high interfacial thermal conductance can be achieved if the alloy has some affinity to diamond</a:t>
            </a:r>
            <a:endParaRPr b="0" lang="en-US" sz="2000" spc="-1" strike="noStrike">
              <a:latin typeface="Arial"/>
            </a:endParaRPr>
          </a:p>
          <a:p>
            <a:pPr>
              <a:lnSpc>
                <a:spcPct val="100000"/>
              </a:lnSpc>
              <a:spcAft>
                <a:spcPts val="1001"/>
              </a:spcAft>
              <a:buNone/>
              <a:tabLst>
                <a:tab algn="l" pos="2963880"/>
              </a:tabLst>
            </a:pPr>
            <a:r>
              <a:rPr b="1" lang="en-GB" sz="2000" spc="-1" strike="noStrike">
                <a:solidFill>
                  <a:srgbClr val="000000"/>
                </a:solidFill>
                <a:latin typeface="Arial"/>
                <a:ea typeface="DejaVu Sans"/>
              </a:rPr>
              <a:t>Al is able to form a carbide (Al</a:t>
            </a:r>
            <a:r>
              <a:rPr b="1" lang="en-GB" sz="2000" spc="-1" strike="noStrike" baseline="-25000">
                <a:solidFill>
                  <a:srgbClr val="000000"/>
                </a:solidFill>
                <a:latin typeface="Arial"/>
                <a:ea typeface="DejaVu Sans"/>
              </a:rPr>
              <a:t>4</a:t>
            </a:r>
            <a:r>
              <a:rPr b="1" lang="en-GB" sz="2000" spc="-1" strike="noStrike">
                <a:solidFill>
                  <a:srgbClr val="000000"/>
                </a:solidFill>
                <a:latin typeface="Arial"/>
                <a:ea typeface="DejaVu Sans"/>
              </a:rPr>
              <a:t>C</a:t>
            </a:r>
            <a:r>
              <a:rPr b="1" lang="en-GB" sz="2000" spc="-1" strike="noStrike" baseline="-25000">
                <a:solidFill>
                  <a:srgbClr val="000000"/>
                </a:solidFill>
                <a:latin typeface="Arial"/>
                <a:ea typeface="DejaVu Sans"/>
              </a:rPr>
              <a:t>3</a:t>
            </a:r>
            <a:r>
              <a:rPr b="1" lang="en-GB" sz="2000" spc="-1" strike="noStrike">
                <a:solidFill>
                  <a:srgbClr val="000000"/>
                </a:solidFill>
                <a:latin typeface="Arial"/>
                <a:ea typeface="DejaVu Sans"/>
              </a:rPr>
              <a:t>)  </a:t>
            </a:r>
            <a:r>
              <a:rPr b="1" lang="en-GB" sz="2000" spc="-1" strike="noStrike">
                <a:solidFill>
                  <a:srgbClr val="000000"/>
                </a:solidFill>
                <a:latin typeface="Arial"/>
                <a:ea typeface="DejaVu Sans"/>
              </a:rPr>
              <a:t>	</a:t>
            </a:r>
            <a:r>
              <a:rPr b="1" lang="en-GB" sz="2000" spc="-1" strike="noStrike">
                <a:solidFill>
                  <a:srgbClr val="000000"/>
                </a:solidFill>
                <a:latin typeface="Arial"/>
                <a:ea typeface="DejaVu Sans"/>
              </a:rPr>
              <a:t> chemical bonding possible</a:t>
            </a:r>
            <a:endParaRPr b="0" lang="en-US" sz="2000" spc="-1" strike="noStrike">
              <a:latin typeface="Arial"/>
            </a:endParaRPr>
          </a:p>
        </p:txBody>
      </p:sp>
      <p:sp>
        <p:nvSpPr>
          <p:cNvPr id="594" name="Text Box 3"/>
          <p:cNvSpPr/>
          <p:nvPr/>
        </p:nvSpPr>
        <p:spPr>
          <a:xfrm>
            <a:off x="488880" y="3049560"/>
            <a:ext cx="8136360" cy="2567520"/>
          </a:xfrm>
          <a:prstGeom prst="rect">
            <a:avLst/>
          </a:prstGeom>
          <a:noFill/>
          <a:ln w="0">
            <a:noFill/>
          </a:ln>
        </p:spPr>
        <p:style>
          <a:lnRef idx="0"/>
          <a:fillRef idx="0"/>
          <a:effectRef idx="0"/>
          <a:fontRef idx="minor"/>
        </p:style>
        <p:txBody>
          <a:bodyPr lIns="90000" rIns="90000" tIns="45000" bIns="45000" anchor="t">
            <a:spAutoFit/>
          </a:bodyPr>
          <a:p>
            <a:pPr marL="179280" indent="-179280">
              <a:lnSpc>
                <a:spcPct val="100000"/>
              </a:lnSpc>
              <a:spcAft>
                <a:spcPts val="799"/>
              </a:spcAft>
              <a:buNone/>
              <a:tabLst>
                <a:tab algn="l" pos="0"/>
              </a:tabLst>
            </a:pPr>
            <a:r>
              <a:rPr b="1" lang="en-GB" sz="2000" spc="-1" strike="noStrike">
                <a:solidFill>
                  <a:srgbClr val="000000"/>
                </a:solidFill>
                <a:latin typeface="Arial"/>
                <a:ea typeface="DejaVu Sans"/>
              </a:rPr>
              <a:t>Methods to improve the diamond-metal bonding are based on:</a:t>
            </a:r>
            <a:endParaRPr b="0" lang="en-US" sz="2000" spc="-1" strike="noStrike">
              <a:latin typeface="Arial"/>
            </a:endParaRPr>
          </a:p>
          <a:p>
            <a:pPr marL="179280" indent="-179280">
              <a:lnSpc>
                <a:spcPct val="100000"/>
              </a:lnSpc>
              <a:spcAft>
                <a:spcPts val="799"/>
              </a:spcAft>
              <a:buNone/>
              <a:tabLst>
                <a:tab algn="l" pos="0"/>
              </a:tabLst>
            </a:pPr>
            <a:r>
              <a:rPr b="1" lang="en-GB" sz="2000" spc="-1" strike="noStrike">
                <a:solidFill>
                  <a:srgbClr val="000000"/>
                </a:solidFill>
                <a:latin typeface="Arial"/>
                <a:ea typeface="DejaVu Sans"/>
              </a:rPr>
              <a:t>- modification of the matrix metal</a:t>
            </a:r>
            <a:endParaRPr b="0" lang="en-US" sz="2000" spc="-1" strike="noStrike">
              <a:latin typeface="Arial"/>
            </a:endParaRPr>
          </a:p>
          <a:p>
            <a:pPr marL="179280" indent="-179280">
              <a:lnSpc>
                <a:spcPct val="100000"/>
              </a:lnSpc>
              <a:spcAft>
                <a:spcPts val="720"/>
              </a:spcAft>
              <a:buNone/>
              <a:tabLst>
                <a:tab algn="l" pos="0"/>
              </a:tabLst>
            </a:pPr>
            <a:r>
              <a:rPr b="1" lang="en-GB" sz="1800" spc="-1" strike="noStrike">
                <a:solidFill>
                  <a:srgbClr val="000000"/>
                </a:solidFill>
                <a:latin typeface="Arial"/>
                <a:ea typeface="DejaVu Sans"/>
              </a:rPr>
              <a:t>	</a:t>
            </a: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(micro)alloying with a strong carbide former</a:t>
            </a:r>
            <a:endParaRPr b="0" lang="en-US" sz="1600" spc="-1" strike="noStrike">
              <a:latin typeface="Arial"/>
            </a:endParaRPr>
          </a:p>
          <a:p>
            <a:pPr marL="179280" indent="-179280">
              <a:lnSpc>
                <a:spcPct val="100000"/>
              </a:lnSpc>
              <a:spcAft>
                <a:spcPts val="799"/>
              </a:spcAft>
              <a:buNone/>
              <a:tabLst>
                <a:tab algn="l" pos="0"/>
              </a:tabLst>
            </a:pPr>
            <a:r>
              <a:rPr b="1" lang="en-GB" sz="2000" spc="-1" strike="noStrike">
                <a:solidFill>
                  <a:srgbClr val="000000"/>
                </a:solidFill>
                <a:latin typeface="Arial"/>
                <a:ea typeface="DejaVu Sans"/>
              </a:rPr>
              <a:t>- modification of the diamond: </a:t>
            </a:r>
            <a:endParaRPr b="0" lang="en-US" sz="2000" spc="-1" strike="noStrike">
              <a:latin typeface="Arial"/>
            </a:endParaRPr>
          </a:p>
          <a:p>
            <a:pPr marL="179280" indent="-179280">
              <a:lnSpc>
                <a:spcPct val="100000"/>
              </a:lnSpc>
              <a:spcAft>
                <a:spcPts val="641"/>
              </a:spcAft>
              <a:buNone/>
              <a:tabLst>
                <a:tab algn="l" pos="0"/>
              </a:tabLst>
            </a:pP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increase the surface roughness</a:t>
            </a:r>
            <a:endParaRPr b="0" lang="en-US" sz="1600" spc="-1" strike="noStrike">
              <a:latin typeface="Arial"/>
            </a:endParaRPr>
          </a:p>
          <a:p>
            <a:pPr marL="179280" indent="-179280">
              <a:lnSpc>
                <a:spcPct val="100000"/>
              </a:lnSpc>
              <a:spcAft>
                <a:spcPts val="641"/>
              </a:spcAft>
              <a:buNone/>
              <a:tabLst>
                <a:tab algn="l" pos="0"/>
              </a:tabLst>
            </a:pP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increase the surface reactivity</a:t>
            </a:r>
            <a:endParaRPr b="0" lang="en-US" sz="1600" spc="-1" strike="noStrike">
              <a:latin typeface="Arial"/>
            </a:endParaRPr>
          </a:p>
          <a:p>
            <a:pPr marL="179280" indent="-179280">
              <a:lnSpc>
                <a:spcPct val="100000"/>
              </a:lnSpc>
              <a:spcAft>
                <a:spcPts val="641"/>
              </a:spcAft>
              <a:buNone/>
              <a:tabLst>
                <a:tab algn="l" pos="0"/>
              </a:tabLst>
            </a:pP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 </a:t>
            </a:r>
            <a:r>
              <a:rPr b="1" lang="en-GB" sz="1600" spc="-1" strike="noStrike">
                <a:solidFill>
                  <a:srgbClr val="000000"/>
                </a:solidFill>
                <a:latin typeface="Arial"/>
                <a:ea typeface="DejaVu Sans"/>
              </a:rPr>
              <a:t>coating of the diamonds with a carbide forming metal</a:t>
            </a:r>
            <a:endParaRPr b="0" lang="en-US" sz="1600" spc="-1" strike="noStrike">
              <a:latin typeface="Arial"/>
            </a:endParaRPr>
          </a:p>
        </p:txBody>
      </p:sp>
      <p:sp>
        <p:nvSpPr>
          <p:cNvPr id="595" name="Rectangle 4"/>
          <p:cNvSpPr/>
          <p:nvPr/>
        </p:nvSpPr>
        <p:spPr>
          <a:xfrm>
            <a:off x="355680" y="1390680"/>
            <a:ext cx="106920" cy="106920"/>
          </a:xfrm>
          <a:prstGeom prst="rect">
            <a:avLst/>
          </a:prstGeom>
          <a:solidFill>
            <a:schemeClr val="hlink"/>
          </a:solidFill>
          <a:ln w="12700">
            <a:solidFill>
              <a:srgbClr val="000000"/>
            </a:solidFill>
            <a:miter/>
          </a:ln>
        </p:spPr>
        <p:style>
          <a:lnRef idx="0"/>
          <a:fillRef idx="0"/>
          <a:effectRef idx="0"/>
          <a:fontRef idx="minor"/>
        </p:style>
      </p:sp>
      <p:sp>
        <p:nvSpPr>
          <p:cNvPr id="596" name="Rectangle 5"/>
          <p:cNvSpPr/>
          <p:nvPr/>
        </p:nvSpPr>
        <p:spPr>
          <a:xfrm>
            <a:off x="355680" y="2138400"/>
            <a:ext cx="106920" cy="106920"/>
          </a:xfrm>
          <a:prstGeom prst="rect">
            <a:avLst/>
          </a:prstGeom>
          <a:solidFill>
            <a:schemeClr val="hlink"/>
          </a:solidFill>
          <a:ln w="12700">
            <a:solidFill>
              <a:srgbClr val="000000"/>
            </a:solidFill>
            <a:miter/>
          </a:ln>
        </p:spPr>
        <p:style>
          <a:lnRef idx="0"/>
          <a:fillRef idx="0"/>
          <a:effectRef idx="0"/>
          <a:fontRef idx="minor"/>
        </p:style>
      </p:sp>
      <p:sp>
        <p:nvSpPr>
          <p:cNvPr id="597" name="Rectangle 6"/>
          <p:cNvSpPr/>
          <p:nvPr/>
        </p:nvSpPr>
        <p:spPr>
          <a:xfrm>
            <a:off x="355680" y="3192480"/>
            <a:ext cx="106920" cy="106920"/>
          </a:xfrm>
          <a:prstGeom prst="rect">
            <a:avLst/>
          </a:prstGeom>
          <a:solidFill>
            <a:schemeClr val="hlink"/>
          </a:solidFill>
          <a:ln w="12700">
            <a:solidFill>
              <a:srgbClr val="000000"/>
            </a:solidFill>
            <a:miter/>
          </a:ln>
        </p:spPr>
        <p:style>
          <a:lnRef idx="0"/>
          <a:fillRef idx="0"/>
          <a:effectRef idx="0"/>
          <a:fontRef idx="minor"/>
        </p:style>
      </p:sp>
      <p:sp>
        <p:nvSpPr>
          <p:cNvPr id="598" name="AutoShape 7"/>
          <p:cNvSpPr/>
          <p:nvPr/>
        </p:nvSpPr>
        <p:spPr>
          <a:xfrm>
            <a:off x="4789440" y="2146320"/>
            <a:ext cx="321120" cy="160920"/>
          </a:xfrm>
          <a:prstGeom prst="rightArrow">
            <a:avLst>
              <a:gd name="adj1" fmla="val 50000"/>
              <a:gd name="adj2" fmla="val 49755"/>
            </a:avLst>
          </a:prstGeom>
          <a:solidFill>
            <a:schemeClr val="hlink"/>
          </a:solidFill>
          <a:ln w="12700">
            <a:solidFill>
              <a:srgbClr val="000000"/>
            </a:solidFill>
            <a:miter/>
          </a:ln>
        </p:spPr>
        <p:style>
          <a:lnRef idx="0"/>
          <a:fillRef idx="0"/>
          <a:effectRef idx="0"/>
          <a:fontRef idx="minor"/>
        </p:style>
      </p:sp>
      <p:sp>
        <p:nvSpPr>
          <p:cNvPr id="599" name="Text Box 9"/>
          <p:cNvSpPr/>
          <p:nvPr/>
        </p:nvSpPr>
        <p:spPr>
          <a:xfrm>
            <a:off x="361800" y="449280"/>
            <a:ext cx="371700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metal diamond bonding </a:t>
            </a:r>
            <a:endParaRPr b="0" lang="en-US" sz="2400" spc="-1" strike="noStrike">
              <a:latin typeface="Arial"/>
            </a:endParaRPr>
          </a:p>
        </p:txBody>
      </p:sp>
      <p:pic>
        <p:nvPicPr>
          <p:cNvPr id="600" name="" descr="">
            <a:hlinkClick r:id="" action="ppaction://media"/>
          </p:cNvPr>
          <p:cNvPicPr/>
          <p:nvPr>
            <a:audioFile r:link="rId1"/>
            <p:extLst>
              <p:ext uri="{DAA4B4D4-6D71-4841-9C94-3DE7FCFB9230}">
                <p14:media r:embed="rId2"/>
              </p:ext>
            </p:extLst>
          </p:nvPr>
        </p:nvPicPr>
        <p:blipFill>
          <a:blip r:embed="rId3"/>
          <a:stretch>
            <a:fillRect/>
          </a:stretch>
        </p:blipFill>
        <p:spPr>
          <a:xfrm>
            <a:off x="8313840" y="449280"/>
            <a:ext cx="608400" cy="608400"/>
          </a:xfrm>
          <a:prstGeom prst="rect">
            <a:avLst/>
          </a:prstGeom>
          <a:ln w="0">
            <a:noFill/>
          </a:ln>
        </p:spPr>
      </p:pic>
      <p:pic>
        <p:nvPicPr>
          <p:cNvPr id="601" name="" descr="">
            <a:hlinkClick r:id="" action="ppaction://media"/>
          </p:cNvPr>
          <p:cNvPicPr/>
          <p:nvPr>
            <a:audioFile r:link="rId4"/>
            <p:extLst>
              <p:ext uri="{DAA4B4D4-6D71-4841-9C94-3DE7FCFB9230}">
                <p14:media r:embed="rId5"/>
              </p:ext>
            </p:extLst>
          </p:nvPr>
        </p:nvPicPr>
        <p:blipFill>
          <a:blip r:embed="rId6"/>
          <a:stretch>
            <a:fillRect/>
          </a:stretch>
        </p:blipFill>
        <p:spPr>
          <a:xfrm>
            <a:off x="8321760" y="2289960"/>
            <a:ext cx="608400" cy="608400"/>
          </a:xfrm>
          <a:prstGeom prst="rect">
            <a:avLst/>
          </a:prstGeom>
          <a:ln w="0">
            <a:noFill/>
          </a:ln>
        </p:spPr>
      </p:pic>
      <p:pic>
        <p:nvPicPr>
          <p:cNvPr id="602" name="" descr="">
            <a:hlinkClick r:id="" action="ppaction://media"/>
          </p:cNvPr>
          <p:cNvPicPr/>
          <p:nvPr>
            <a:audioFile r:link="rId7"/>
            <p:extLst>
              <p:ext uri="{DAA4B4D4-6D71-4841-9C94-3DE7FCFB9230}">
                <p14:media r:embed="rId8"/>
              </p:ext>
            </p:extLst>
          </p:nvPr>
        </p:nvPicPr>
        <p:blipFill>
          <a:blip r:embed="rId9"/>
          <a:stretch>
            <a:fillRect/>
          </a:stretch>
        </p:blipFill>
        <p:spPr>
          <a:xfrm>
            <a:off x="8291520" y="4393440"/>
            <a:ext cx="608400" cy="608400"/>
          </a:xfrm>
          <a:prstGeom prst="rect">
            <a:avLst/>
          </a:prstGeom>
          <a:ln w="0">
            <a:noFill/>
          </a:ln>
        </p:spPr>
      </p:pic>
    </p:spTree>
  </p:cSld>
  <mc:AlternateContent>
    <mc:Choice Requires="p14">
      <p:transition spd="slow" p14:dur="2000"/>
    </mc:Choice>
    <mc:Fallback>
      <p:transition spd="slow"/>
    </mc:Fallback>
  </mc:AlternateContent>
  <p:timing>
    <p:tnLst>
      <p:par>
        <p:cTn id="529" dur="indefinite" restart="never" nodeType="tmRoot">
          <p:childTnLst>
            <p:seq>
              <p:cTn id="530" restart="whenNotActive" nodeType="interactiveSeq" fill="hold">
                <p:stCondLst>
                  <p:cond delay="0" evt="onClick">
                    <p:tgtEl>
                      <p:spTgt spid="600"/>
                    </p:tgtEl>
                  </p:cond>
                </p:stCondLst>
                <p:childTnLst>
                  <p:par>
                    <p:cTn id="531" fill="hold">
                      <p:stCondLst>
                        <p:cond delay="0" evt="onClick">
                          <p:tgtEl>
                            <p:spTgt spid="600"/>
                          </p:tgtEl>
                        </p:cond>
                      </p:stCondLst>
                      <p:childTnLst>
                        <p:par>
                          <p:cTn id="532" fill="hold">
                            <p:stCondLst>
                              <p:cond delay="0"/>
                            </p:stCondLst>
                            <p:childTnLst>
                              <p:par>
                                <p:cTn id="533" nodeType="clickEffect" fill="hold" presetClass="mediacall">
                                  <p:stCondLst>
                                    <p:cond delay="0"/>
                                  </p:stCondLst>
                                  <p:childTnLst>
                                    <p:cmd type="call" cmd="playFrom(0.0)">
                                      <p:cBhvr>
                                        <p:cTn id="534" dur="20961" fill="hold"/>
                                        <p:tgtEl>
                                          <p:spTgt spid="6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600"/>
                </p:tgtEl>
              </p:cMediaNode>
            </p:audio>
            <p:seq>
              <p:cTn id="535" restart="whenNotActive" nodeType="interactiveSeq" fill="hold">
                <p:stCondLst>
                  <p:cond delay="0" evt="onClick">
                    <p:tgtEl>
                      <p:spTgt spid="601"/>
                    </p:tgtEl>
                  </p:cond>
                </p:stCondLst>
                <p:childTnLst>
                  <p:par>
                    <p:cTn id="536" fill="hold">
                      <p:stCondLst>
                        <p:cond delay="0" evt="onClick">
                          <p:tgtEl>
                            <p:spTgt spid="601"/>
                          </p:tgtEl>
                        </p:cond>
                      </p:stCondLst>
                      <p:childTnLst>
                        <p:par>
                          <p:cTn id="537" fill="hold">
                            <p:stCondLst>
                              <p:cond delay="0"/>
                            </p:stCondLst>
                            <p:childTnLst>
                              <p:par>
                                <p:cTn id="538" nodeType="clickEffect" fill="hold" presetClass="mediacall">
                                  <p:stCondLst>
                                    <p:cond delay="0"/>
                                  </p:stCondLst>
                                  <p:childTnLst>
                                    <p:cmd type="call" cmd="playFrom(0.0)">
                                      <p:cBhvr>
                                        <p:cTn id="539" dur="26822" fill="hold"/>
                                        <p:tgtEl>
                                          <p:spTgt spid="60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601"/>
                </p:tgtEl>
              </p:cMediaNode>
            </p:audio>
            <p:seq>
              <p:cTn id="540" restart="whenNotActive" nodeType="interactiveSeq" fill="hold">
                <p:stCondLst>
                  <p:cond delay="0" evt="onClick">
                    <p:tgtEl>
                      <p:spTgt spid="602"/>
                    </p:tgtEl>
                  </p:cond>
                </p:stCondLst>
                <p:childTnLst>
                  <p:par>
                    <p:cTn id="541" fill="hold">
                      <p:stCondLst>
                        <p:cond delay="0" evt="onClick">
                          <p:tgtEl>
                            <p:spTgt spid="602"/>
                          </p:tgtEl>
                        </p:cond>
                      </p:stCondLst>
                      <p:childTnLst>
                        <p:par>
                          <p:cTn id="542" fill="hold">
                            <p:stCondLst>
                              <p:cond delay="0"/>
                            </p:stCondLst>
                            <p:childTnLst>
                              <p:par>
                                <p:cTn id="543" nodeType="clickEffect" fill="hold" presetClass="mediacall">
                                  <p:stCondLst>
                                    <p:cond delay="0"/>
                                  </p:stCondLst>
                                  <p:childTnLst>
                                    <p:cmd type="call" cmd="playFrom(0.0)">
                                      <p:cBhvr>
                                        <p:cTn id="544" dur="32965" fill="hold"/>
                                        <p:tgtEl>
                                          <p:spTgt spid="6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602"/>
                </p:tgtEl>
              </p:cMediaNode>
            </p:audio>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3" name="Picture 2" descr="Al-MBD4-GPI-HNO3-etched_diamond"/>
          <p:cNvPicPr/>
          <p:nvPr/>
        </p:nvPicPr>
        <p:blipFill>
          <a:blip r:embed="rId1"/>
          <a:stretch/>
        </p:blipFill>
        <p:spPr>
          <a:xfrm>
            <a:off x="339840" y="1601640"/>
            <a:ext cx="3548520" cy="2661120"/>
          </a:xfrm>
          <a:prstGeom prst="rect">
            <a:avLst/>
          </a:prstGeom>
          <a:ln w="0">
            <a:noFill/>
          </a:ln>
        </p:spPr>
      </p:pic>
      <p:pic>
        <p:nvPicPr>
          <p:cNvPr id="604" name="Picture 3" descr="Karbide_Kante_111_100_b"/>
          <p:cNvPicPr/>
          <p:nvPr/>
        </p:nvPicPr>
        <p:blipFill>
          <a:blip r:embed="rId2"/>
          <a:stretch/>
        </p:blipFill>
        <p:spPr>
          <a:xfrm>
            <a:off x="4811760" y="1562040"/>
            <a:ext cx="4131360" cy="2702520"/>
          </a:xfrm>
          <a:prstGeom prst="rect">
            <a:avLst/>
          </a:prstGeom>
          <a:ln w="0">
            <a:noFill/>
          </a:ln>
        </p:spPr>
      </p:pic>
      <p:sp>
        <p:nvSpPr>
          <p:cNvPr id="605" name="Text Box 4"/>
          <p:cNvSpPr/>
          <p:nvPr/>
        </p:nvSpPr>
        <p:spPr>
          <a:xfrm>
            <a:off x="4812480" y="1565280"/>
            <a:ext cx="652680" cy="333000"/>
          </a:xfrm>
          <a:prstGeom prst="rect">
            <a:avLst/>
          </a:prstGeom>
          <a:solidFill>
            <a:schemeClr val="tx1">
              <a:alpha val="20000"/>
            </a:schemeClr>
          </a:solid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ffffff"/>
                </a:solidFill>
                <a:latin typeface="Arial"/>
                <a:ea typeface="DejaVu Sans"/>
              </a:rPr>
              <a:t>(100)</a:t>
            </a:r>
            <a:endParaRPr b="0" lang="en-US" sz="1600" spc="-1" strike="noStrike">
              <a:latin typeface="Arial"/>
            </a:endParaRPr>
          </a:p>
        </p:txBody>
      </p:sp>
      <p:grpSp>
        <p:nvGrpSpPr>
          <p:cNvPr id="606" name="Group 5"/>
          <p:cNvGrpSpPr/>
          <p:nvPr/>
        </p:nvGrpSpPr>
        <p:grpSpPr>
          <a:xfrm>
            <a:off x="250920" y="1584360"/>
            <a:ext cx="4340880" cy="2676960"/>
            <a:chOff x="250920" y="1584360"/>
            <a:chExt cx="4340880" cy="2676960"/>
          </a:xfrm>
        </p:grpSpPr>
        <p:pic>
          <p:nvPicPr>
            <p:cNvPr id="607" name="Picture 6" descr="Aluminium-carbide"/>
            <p:cNvPicPr/>
            <p:nvPr/>
          </p:nvPicPr>
          <p:blipFill>
            <a:blip r:embed="rId3"/>
            <a:stretch/>
          </p:blipFill>
          <p:spPr>
            <a:xfrm>
              <a:off x="250920" y="1584360"/>
              <a:ext cx="4340880" cy="2676960"/>
            </a:xfrm>
            <a:prstGeom prst="rect">
              <a:avLst/>
            </a:prstGeom>
            <a:ln w="0">
              <a:noFill/>
            </a:ln>
          </p:spPr>
        </p:pic>
        <p:sp>
          <p:nvSpPr>
            <p:cNvPr id="608" name="Text Box 7"/>
            <p:cNvSpPr/>
            <p:nvPr/>
          </p:nvSpPr>
          <p:spPr>
            <a:xfrm>
              <a:off x="2553480" y="1606680"/>
              <a:ext cx="652680" cy="333000"/>
            </a:xfrm>
            <a:prstGeom prst="rect">
              <a:avLst/>
            </a:prstGeom>
            <a:solidFill>
              <a:schemeClr val="tx1">
                <a:alpha val="20000"/>
              </a:schemeClr>
            </a:solid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ffffff"/>
                  </a:solidFill>
                  <a:latin typeface="Arial"/>
                  <a:ea typeface="DejaVu Sans"/>
                </a:rPr>
                <a:t>(100)</a:t>
              </a:r>
              <a:endParaRPr b="0" lang="en-US" sz="1600" spc="-1" strike="noStrike">
                <a:latin typeface="Arial"/>
              </a:endParaRPr>
            </a:p>
          </p:txBody>
        </p:sp>
        <p:sp>
          <p:nvSpPr>
            <p:cNvPr id="609" name="Text Box 8"/>
            <p:cNvSpPr/>
            <p:nvPr/>
          </p:nvSpPr>
          <p:spPr>
            <a:xfrm>
              <a:off x="263880" y="1592280"/>
              <a:ext cx="631440" cy="333000"/>
            </a:xfrm>
            <a:prstGeom prst="rect">
              <a:avLst/>
            </a:prstGeom>
            <a:solidFill>
              <a:schemeClr val="tx1">
                <a:alpha val="20000"/>
              </a:schemeClr>
            </a:solid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ffffff"/>
                  </a:solidFill>
                  <a:latin typeface="Arial"/>
                  <a:ea typeface="DejaVu Sans"/>
                </a:rPr>
                <a:t>(111)</a:t>
              </a:r>
              <a:endParaRPr b="0" lang="en-US" sz="1600" spc="-1" strike="noStrike">
                <a:latin typeface="Arial"/>
              </a:endParaRPr>
            </a:p>
          </p:txBody>
        </p:sp>
      </p:grpSp>
      <p:sp>
        <p:nvSpPr>
          <p:cNvPr id="610" name="Text Box 9"/>
          <p:cNvSpPr/>
          <p:nvPr/>
        </p:nvSpPr>
        <p:spPr>
          <a:xfrm>
            <a:off x="8280720" y="1565280"/>
            <a:ext cx="631440" cy="333000"/>
          </a:xfrm>
          <a:prstGeom prst="rect">
            <a:avLst/>
          </a:prstGeom>
          <a:solidFill>
            <a:schemeClr val="tx1">
              <a:alpha val="20000"/>
            </a:schemeClr>
          </a:solid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ffffff"/>
                </a:solidFill>
                <a:latin typeface="Arial"/>
                <a:ea typeface="DejaVu Sans"/>
              </a:rPr>
              <a:t>(111)</a:t>
            </a:r>
            <a:endParaRPr b="0" lang="en-US" sz="1600" spc="-1" strike="noStrike">
              <a:latin typeface="Arial"/>
            </a:endParaRPr>
          </a:p>
        </p:txBody>
      </p:sp>
      <p:sp>
        <p:nvSpPr>
          <p:cNvPr id="611" name="Text Box 10"/>
          <p:cNvSpPr/>
          <p:nvPr/>
        </p:nvSpPr>
        <p:spPr>
          <a:xfrm>
            <a:off x="216000" y="4302000"/>
            <a:ext cx="4523400" cy="106308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641"/>
              </a:spcAft>
              <a:buNone/>
              <a:tabLst>
                <a:tab algn="l" pos="2963880"/>
              </a:tabLst>
            </a:pPr>
            <a:r>
              <a:rPr b="1" lang="en-GB" sz="1600" spc="-1" strike="noStrike">
                <a:solidFill>
                  <a:srgbClr val="000000"/>
                </a:solidFill>
                <a:latin typeface="Arial"/>
                <a:ea typeface="DejaVu Sans"/>
              </a:rPr>
              <a:t>Double bonded (100) surface atoms can more easily be liberated to participate in carbide formation than triple bonded (111) surface atoms</a:t>
            </a:r>
            <a:endParaRPr b="0" lang="en-US" sz="1600" spc="-1" strike="noStrike">
              <a:latin typeface="Arial"/>
            </a:endParaRPr>
          </a:p>
        </p:txBody>
      </p:sp>
      <p:sp>
        <p:nvSpPr>
          <p:cNvPr id="612" name="Text Box 11"/>
          <p:cNvSpPr/>
          <p:nvPr/>
        </p:nvSpPr>
        <p:spPr>
          <a:xfrm>
            <a:off x="4834080" y="4309920"/>
            <a:ext cx="419472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641"/>
              </a:spcAft>
              <a:buNone/>
              <a:tabLst>
                <a:tab algn="l" pos="2963880"/>
              </a:tabLst>
            </a:pPr>
            <a:r>
              <a:rPr b="1" lang="en-GB" sz="1600" spc="-1" strike="noStrike">
                <a:solidFill>
                  <a:srgbClr val="000000"/>
                </a:solidFill>
                <a:latin typeface="Arial"/>
                <a:ea typeface="DejaVu Sans"/>
              </a:rPr>
              <a:t>An appropriate surface treatment (e.g. thermal etching) can activate the (111) surface </a:t>
            </a:r>
            <a:endParaRPr b="0" lang="en-US" sz="1600" spc="-1" strike="noStrike">
              <a:latin typeface="Arial"/>
            </a:endParaRPr>
          </a:p>
        </p:txBody>
      </p:sp>
      <p:sp>
        <p:nvSpPr>
          <p:cNvPr id="613" name="Text Box 12"/>
          <p:cNvSpPr/>
          <p:nvPr/>
        </p:nvSpPr>
        <p:spPr>
          <a:xfrm>
            <a:off x="1338120" y="322200"/>
            <a:ext cx="638064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interface formation in Al/diamond MMCs </a:t>
            </a:r>
            <a:endParaRPr b="0" lang="en-US" sz="2400" spc="-1" strike="noStrike">
              <a:latin typeface="Arial"/>
            </a:endParaRPr>
          </a:p>
        </p:txBody>
      </p:sp>
      <p:sp>
        <p:nvSpPr>
          <p:cNvPr id="614" name="Text Box 13"/>
          <p:cNvSpPr/>
          <p:nvPr/>
        </p:nvSpPr>
        <p:spPr>
          <a:xfrm>
            <a:off x="817560" y="907920"/>
            <a:ext cx="71218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ff"/>
                </a:solidFill>
                <a:latin typeface="Arial"/>
                <a:ea typeface="DejaVu Sans"/>
              </a:rPr>
              <a:t>effect of diamond surface activation</a:t>
            </a:r>
            <a:endParaRPr b="0" lang="en-US" sz="2000" spc="-1" strike="noStrike">
              <a:latin typeface="Arial"/>
            </a:endParaRPr>
          </a:p>
        </p:txBody>
      </p:sp>
      <p:pic>
        <p:nvPicPr>
          <p:cNvPr id="615" name="Picture 14" descr="Diamond-rough_1"/>
          <p:cNvPicPr/>
          <p:nvPr/>
        </p:nvPicPr>
        <p:blipFill>
          <a:blip r:embed="rId4"/>
          <a:stretch/>
        </p:blipFill>
        <p:spPr>
          <a:xfrm>
            <a:off x="5977080" y="4925880"/>
            <a:ext cx="2370600" cy="1780200"/>
          </a:xfrm>
          <a:prstGeom prst="rect">
            <a:avLst/>
          </a:prstGeom>
          <a:ln w="0">
            <a:noFill/>
          </a:ln>
        </p:spPr>
      </p:pic>
      <p:pic>
        <p:nvPicPr>
          <p:cNvPr id="616" name="" descr="">
            <a:hlinkClick r:id="" action="ppaction://media"/>
          </p:cNvPr>
          <p:cNvPicPr/>
          <p:nvPr>
            <a:audioFile r:link="rId5"/>
            <p:extLst>
              <p:ext uri="{DAA4B4D4-6D71-4841-9C94-3DE7FCFB9230}">
                <p14:media r:embed="rId6"/>
              </p:ext>
            </p:extLst>
          </p:nvPr>
        </p:nvPicPr>
        <p:blipFill>
          <a:blip r:embed="rId7"/>
          <a:stretch>
            <a:fillRect/>
          </a:stretch>
        </p:blipFill>
        <p:spPr>
          <a:xfrm>
            <a:off x="4074480" y="5661360"/>
            <a:ext cx="608400" cy="608400"/>
          </a:xfrm>
          <a:prstGeom prst="rect">
            <a:avLst/>
          </a:prstGeom>
          <a:ln w="0">
            <a:noFill/>
          </a:ln>
        </p:spPr>
      </p:pic>
    </p:spTree>
  </p:cSld>
  <mc:AlternateContent>
    <mc:Choice Requires="p14">
      <p:transition spd="slow" p14:dur="2000"/>
    </mc:Choice>
    <mc:Fallback>
      <p:transition spd="slow"/>
    </mc:Fallback>
  </mc:AlternateContent>
  <p:timing>
    <p:tnLst>
      <p:par>
        <p:cTn id="545" dur="indefinite" restart="never" nodeType="tmRoot">
          <p:childTnLst>
            <p:seq>
              <p:cTn id="546" dur="indefinite" nodeType="mainSeq">
                <p:childTnLst>
                  <p:par>
                    <p:cTn id="547" nodeType="clickEffect" fill="hold">
                      <p:stCondLst>
                        <p:cond delay="indefinite"/>
                      </p:stCondLst>
                      <p:childTnLst>
                        <p:par>
                          <p:cTn id="548" nodeType="withEffect" fill="hold">
                            <p:stCondLst>
                              <p:cond delay="0"/>
                            </p:stCondLst>
                            <p:childTnLst>
                              <p:par>
                                <p:cTn id="549" nodeType="clickEffect" fill="hold" presetClass="entr" presetID="1">
                                  <p:stCondLst>
                                    <p:cond delay="0"/>
                                  </p:stCondLst>
                                  <p:childTnLst>
                                    <p:set>
                                      <p:cBhvr>
                                        <p:cTn id="550" dur="1" fill="hold">
                                          <p:stCondLst>
                                            <p:cond delay="0"/>
                                          </p:stCondLst>
                                        </p:cTn>
                                        <p:tgtEl>
                                          <p:spTgt spid="612"/>
                                        </p:tgtEl>
                                        <p:attrNameLst>
                                          <p:attrName>style.visibility</p:attrName>
                                        </p:attrNameLst>
                                      </p:cBhvr>
                                      <p:to>
                                        <p:strVal val="visible"/>
                                      </p:to>
                                    </p:set>
                                  </p:childTnLst>
                                </p:cTn>
                              </p:par>
                            </p:childTnLst>
                          </p:cTn>
                        </p:par>
                        <p:par>
                          <p:cTn id="551" nodeType="afterEffect" fill="hold">
                            <p:stCondLst>
                              <p:cond delay="0"/>
                            </p:stCondLst>
                            <p:childTnLst>
                              <p:par>
                                <p:cTn id="552" nodeType="afterEffect" fill="hold" presetClass="entr" presetID="3" presetSubtype="10">
                                  <p:stCondLst>
                                    <p:cond delay="0"/>
                                  </p:stCondLst>
                                  <p:childTnLst>
                                    <p:set>
                                      <p:cBhvr>
                                        <p:cTn id="553" dur="1" fill="hold">
                                          <p:stCondLst>
                                            <p:cond delay="0"/>
                                          </p:stCondLst>
                                        </p:cTn>
                                        <p:tgtEl>
                                          <p:spTgt spid="615"/>
                                        </p:tgtEl>
                                        <p:attrNameLst>
                                          <p:attrName>style.visibility</p:attrName>
                                        </p:attrNameLst>
                                      </p:cBhvr>
                                      <p:to>
                                        <p:strVal val="visible"/>
                                      </p:to>
                                    </p:set>
                                    <p:animEffect filter="blinds(horizontal)" transition="in">
                                      <p:cBhvr additive="repl">
                                        <p:cTn id="554" dur="500"/>
                                        <p:tgtEl>
                                          <p:spTgt spid="615"/>
                                        </p:tgtEl>
                                      </p:cBhvr>
                                    </p:animEffect>
                                  </p:childTnLst>
                                </p:cTn>
                              </p:par>
                            </p:childTnLst>
                          </p:cTn>
                        </p:par>
                      </p:childTnLst>
                    </p:cTn>
                  </p:par>
                  <p:par>
                    <p:cTn id="555" nodeType="clickEffect" fill="hold">
                      <p:stCondLst>
                        <p:cond delay="indefinite"/>
                      </p:stCondLst>
                      <p:childTnLst>
                        <p:par>
                          <p:cTn id="556" nodeType="withEffect" fill="hold">
                            <p:stCondLst>
                              <p:cond delay="0"/>
                            </p:stCondLst>
                            <p:childTnLst>
                              <p:par>
                                <p:cTn id="557" nodeType="clickEffect" fill="hold" presetClass="entr" presetID="1">
                                  <p:stCondLst>
                                    <p:cond delay="0"/>
                                  </p:stCondLst>
                                  <p:childTnLst>
                                    <p:set>
                                      <p:cBhvr>
                                        <p:cTn id="558" dur="1" fill="hold">
                                          <p:stCondLst>
                                            <p:cond delay="0"/>
                                          </p:stCondLst>
                                        </p:cTn>
                                        <p:tgtEl>
                                          <p:spTgt spid="604"/>
                                        </p:tgtEl>
                                        <p:attrNameLst>
                                          <p:attrName>style.visibility</p:attrName>
                                        </p:attrNameLst>
                                      </p:cBhvr>
                                      <p:to>
                                        <p:strVal val="visible"/>
                                      </p:to>
                                    </p:set>
                                  </p:childTnLst>
                                </p:cTn>
                              </p:par>
                              <p:par>
                                <p:cTn id="559" nodeType="withEffect" fill="hold" presetClass="entr" presetID="1">
                                  <p:stCondLst>
                                    <p:cond delay="0"/>
                                  </p:stCondLst>
                                  <p:childTnLst>
                                    <p:set>
                                      <p:cBhvr>
                                        <p:cTn id="560" dur="1" fill="hold">
                                          <p:stCondLst>
                                            <p:cond delay="0"/>
                                          </p:stCondLst>
                                        </p:cTn>
                                        <p:tgtEl>
                                          <p:spTgt spid="605"/>
                                        </p:tgtEl>
                                        <p:attrNameLst>
                                          <p:attrName>style.visibility</p:attrName>
                                        </p:attrNameLst>
                                      </p:cBhvr>
                                      <p:to>
                                        <p:strVal val="visible"/>
                                      </p:to>
                                    </p:set>
                                  </p:childTnLst>
                                </p:cTn>
                              </p:par>
                              <p:par>
                                <p:cTn id="561" nodeType="withEffect" fill="hold" presetClass="entr" presetID="1">
                                  <p:stCondLst>
                                    <p:cond delay="0"/>
                                  </p:stCondLst>
                                  <p:childTnLst>
                                    <p:set>
                                      <p:cBhvr>
                                        <p:cTn id="562" dur="1" fill="hold">
                                          <p:stCondLst>
                                            <p:cond delay="0"/>
                                          </p:stCondLst>
                                        </p:cTn>
                                        <p:tgtEl>
                                          <p:spTgt spid="6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563" restart="whenNotActive" nodeType="interactiveSeq" fill="hold">
                <p:stCondLst>
                  <p:cond delay="0" evt="onClick">
                    <p:tgtEl>
                      <p:spTgt spid="616"/>
                    </p:tgtEl>
                  </p:cond>
                </p:stCondLst>
                <p:childTnLst>
                  <p:par>
                    <p:cTn id="564" fill="hold">
                      <p:stCondLst>
                        <p:cond delay="0" evt="onClick">
                          <p:tgtEl>
                            <p:spTgt spid="616"/>
                          </p:tgtEl>
                        </p:cond>
                      </p:stCondLst>
                      <p:childTnLst>
                        <p:par>
                          <p:cTn id="565" fill="hold">
                            <p:stCondLst>
                              <p:cond delay="0"/>
                            </p:stCondLst>
                            <p:childTnLst>
                              <p:par>
                                <p:cTn id="566" nodeType="clickEffect" fill="hold" presetClass="mediacall">
                                  <p:stCondLst>
                                    <p:cond delay="0"/>
                                  </p:stCondLst>
                                  <p:childTnLst>
                                    <p:cmd type="call" cmd="playFrom(0.0)">
                                      <p:cBhvr>
                                        <p:cTn id="567" dur="50994" fill="hold"/>
                                        <p:tgtEl>
                                          <p:spTgt spid="6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616"/>
                </p:tgtEl>
              </p:cMediaNode>
            </p:audio>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27" name="Picture 2" descr="sun_server_sunfirev1280"/>
          <p:cNvPicPr/>
          <p:nvPr/>
        </p:nvPicPr>
        <p:blipFill>
          <a:blip r:embed="rId1"/>
          <a:stretch/>
        </p:blipFill>
        <p:spPr>
          <a:xfrm>
            <a:off x="249120" y="3457440"/>
            <a:ext cx="2586600" cy="2389680"/>
          </a:xfrm>
          <a:prstGeom prst="rect">
            <a:avLst/>
          </a:prstGeom>
          <a:ln w="0">
            <a:noFill/>
          </a:ln>
        </p:spPr>
      </p:pic>
      <p:sp>
        <p:nvSpPr>
          <p:cNvPr id="128" name="Rectangle 3"/>
          <p:cNvSpPr/>
          <p:nvPr/>
        </p:nvSpPr>
        <p:spPr>
          <a:xfrm>
            <a:off x="3144960" y="1359000"/>
            <a:ext cx="2751480" cy="1818360"/>
          </a:xfrm>
          <a:prstGeom prst="rect">
            <a:avLst/>
          </a:prstGeom>
          <a:noFill/>
          <a:ln w="0">
            <a:noFill/>
          </a:ln>
        </p:spPr>
        <p:style>
          <a:lnRef idx="0"/>
          <a:fillRef idx="0"/>
          <a:effectRef idx="0"/>
          <a:fontRef idx="minor"/>
        </p:style>
        <p:txBody>
          <a:bodyPr lIns="72000" rIns="72000" tIns="72000" bIns="46800" anchor="t">
            <a:spAutoFit/>
          </a:bodyPr>
          <a:p>
            <a:pPr>
              <a:lnSpc>
                <a:spcPct val="100000"/>
              </a:lnSpc>
              <a:spcBef>
                <a:spcPts val="799"/>
              </a:spcBef>
              <a:buNone/>
            </a:pPr>
            <a:r>
              <a:rPr b="1" lang="en-US" sz="1600" spc="-1" strike="noStrike">
                <a:solidFill>
                  <a:srgbClr val="000000"/>
                </a:solidFill>
                <a:latin typeface="Arial"/>
                <a:ea typeface="ヒラギノ角ゴ Pro W3"/>
              </a:rPr>
              <a:t>Opto-electronics:</a:t>
            </a:r>
            <a:endParaRPr b="0" lang="en-US" sz="1600" spc="-1" strike="noStrike">
              <a:latin typeface="Arial"/>
            </a:endParaRPr>
          </a:p>
          <a:p>
            <a:pPr>
              <a:lnSpc>
                <a:spcPct val="100000"/>
              </a:lnSpc>
              <a:spcBef>
                <a:spcPts val="700"/>
              </a:spcBef>
              <a:buNone/>
            </a:pPr>
            <a:r>
              <a:rPr b="1" lang="en-US" sz="1400" spc="-1" strike="noStrike">
                <a:solidFill>
                  <a:srgbClr val="000000"/>
                </a:solidFill>
                <a:latin typeface="Arial"/>
                <a:ea typeface="ヒラギノ角ゴ Pro W3"/>
              </a:rPr>
              <a:t>Diode laser for manufacturing, laser pumping and medicine application</a:t>
            </a:r>
            <a:endParaRPr b="0" lang="en-US" sz="1400" spc="-1" strike="noStrike">
              <a:latin typeface="Arial"/>
            </a:endParaRPr>
          </a:p>
          <a:p>
            <a:pPr>
              <a:lnSpc>
                <a:spcPct val="100000"/>
              </a:lnSpc>
              <a:spcBef>
                <a:spcPts val="700"/>
              </a:spcBef>
              <a:buNone/>
            </a:pPr>
            <a:r>
              <a:rPr b="0" lang="en-US" sz="1400" spc="-1" strike="noStrike">
                <a:solidFill>
                  <a:srgbClr val="000000"/>
                </a:solidFill>
                <a:latin typeface="Arial"/>
                <a:ea typeface="ヒラギノ角ゴ Pro W3"/>
              </a:rPr>
              <a:t>Higher power density and stability of laser beam is limited by efficient heat transfer</a:t>
            </a:r>
            <a:endParaRPr b="0" lang="en-US" sz="1400" spc="-1" strike="noStrike">
              <a:latin typeface="Arial"/>
            </a:endParaRPr>
          </a:p>
        </p:txBody>
      </p:sp>
      <p:sp>
        <p:nvSpPr>
          <p:cNvPr id="129" name="Text Box 4"/>
          <p:cNvSpPr/>
          <p:nvPr/>
        </p:nvSpPr>
        <p:spPr>
          <a:xfrm>
            <a:off x="136440" y="1359000"/>
            <a:ext cx="2904120" cy="1881720"/>
          </a:xfrm>
          <a:prstGeom prst="rect">
            <a:avLst/>
          </a:prstGeom>
          <a:noFill/>
          <a:ln w="0">
            <a:noFill/>
          </a:ln>
        </p:spPr>
        <p:style>
          <a:lnRef idx="0"/>
          <a:fillRef idx="0"/>
          <a:effectRef idx="0"/>
          <a:fontRef idx="minor"/>
        </p:style>
        <p:txBody>
          <a:bodyPr lIns="72000" rIns="72000" tIns="72000" bIns="46800" anchor="t">
            <a:spAutoFit/>
          </a:bodyPr>
          <a:p>
            <a:pPr>
              <a:lnSpc>
                <a:spcPct val="100000"/>
              </a:lnSpc>
              <a:spcBef>
                <a:spcPts val="479"/>
              </a:spcBef>
              <a:buNone/>
            </a:pPr>
            <a:r>
              <a:rPr b="1" lang="en-US" sz="1600" spc="-1" strike="noStrike">
                <a:solidFill>
                  <a:srgbClr val="000000"/>
                </a:solidFill>
                <a:latin typeface="Arial"/>
                <a:ea typeface="ヒラギノ角ゴ Pro W3"/>
              </a:rPr>
              <a:t>Microelectronics: </a:t>
            </a:r>
            <a:endParaRPr b="0" lang="en-US" sz="1600" spc="-1" strike="noStrike">
              <a:latin typeface="Arial"/>
            </a:endParaRPr>
          </a:p>
          <a:p>
            <a:pPr>
              <a:lnSpc>
                <a:spcPct val="100000"/>
              </a:lnSpc>
              <a:spcBef>
                <a:spcPts val="700"/>
              </a:spcBef>
              <a:buNone/>
            </a:pPr>
            <a:r>
              <a:rPr b="1" lang="en-US" sz="1400" spc="-1" strike="noStrike">
                <a:solidFill>
                  <a:srgbClr val="000000"/>
                </a:solidFill>
                <a:latin typeface="Arial"/>
                <a:ea typeface="ヒラギノ角ゴ Pro W3"/>
              </a:rPr>
              <a:t>Server for large scale data processing</a:t>
            </a:r>
            <a:endParaRPr b="0" lang="en-US" sz="1400" spc="-1" strike="noStrike">
              <a:latin typeface="Arial"/>
            </a:endParaRPr>
          </a:p>
          <a:p>
            <a:pPr>
              <a:lnSpc>
                <a:spcPct val="100000"/>
              </a:lnSpc>
              <a:spcBef>
                <a:spcPts val="499"/>
              </a:spcBef>
              <a:buNone/>
            </a:pPr>
            <a:endParaRPr b="0" lang="en-US" sz="1400" spc="-1" strike="noStrike">
              <a:latin typeface="Arial"/>
            </a:endParaRPr>
          </a:p>
          <a:p>
            <a:pPr>
              <a:lnSpc>
                <a:spcPct val="100000"/>
              </a:lnSpc>
              <a:spcBef>
                <a:spcPts val="700"/>
              </a:spcBef>
              <a:buNone/>
            </a:pPr>
            <a:r>
              <a:rPr b="0" lang="en-US" sz="1400" spc="-1" strike="noStrike">
                <a:solidFill>
                  <a:srgbClr val="000000"/>
                </a:solidFill>
                <a:latin typeface="Arial"/>
                <a:ea typeface="ヒラギノ角ゴ Pro W3"/>
              </a:rPr>
              <a:t>Higher clock rates and miniaturi-zation of transistors lead to higher power density in micro-processors</a:t>
            </a:r>
            <a:endParaRPr b="0" lang="en-US" sz="1400" spc="-1" strike="noStrike">
              <a:latin typeface="Arial"/>
            </a:endParaRPr>
          </a:p>
        </p:txBody>
      </p:sp>
      <p:sp>
        <p:nvSpPr>
          <p:cNvPr id="130" name="Rectangle 5"/>
          <p:cNvSpPr/>
          <p:nvPr/>
        </p:nvSpPr>
        <p:spPr>
          <a:xfrm>
            <a:off x="160200" y="1359000"/>
            <a:ext cx="2808720" cy="4678920"/>
          </a:xfrm>
          <a:prstGeom prst="rect">
            <a:avLst/>
          </a:prstGeom>
          <a:noFill/>
          <a:ln w="9525">
            <a:solidFill>
              <a:srgbClr val="000000"/>
            </a:solidFill>
            <a:miter/>
          </a:ln>
        </p:spPr>
        <p:style>
          <a:lnRef idx="0"/>
          <a:fillRef idx="0"/>
          <a:effectRef idx="0"/>
          <a:fontRef idx="minor"/>
        </p:style>
      </p:sp>
      <p:sp>
        <p:nvSpPr>
          <p:cNvPr id="131" name="Rectangle 6"/>
          <p:cNvSpPr/>
          <p:nvPr/>
        </p:nvSpPr>
        <p:spPr>
          <a:xfrm>
            <a:off x="3132000" y="1359000"/>
            <a:ext cx="2804040" cy="4678920"/>
          </a:xfrm>
          <a:prstGeom prst="rect">
            <a:avLst/>
          </a:prstGeom>
          <a:noFill/>
          <a:ln w="9525">
            <a:solidFill>
              <a:srgbClr val="000000"/>
            </a:solidFill>
            <a:miter/>
          </a:ln>
        </p:spPr>
        <p:style>
          <a:lnRef idx="0"/>
          <a:fillRef idx="0"/>
          <a:effectRef idx="0"/>
          <a:fontRef idx="minor"/>
        </p:style>
      </p:sp>
      <p:sp>
        <p:nvSpPr>
          <p:cNvPr id="132" name="Rectangle 7"/>
          <p:cNvSpPr/>
          <p:nvPr/>
        </p:nvSpPr>
        <p:spPr>
          <a:xfrm>
            <a:off x="6041880" y="1359000"/>
            <a:ext cx="2894400" cy="4678920"/>
          </a:xfrm>
          <a:prstGeom prst="rect">
            <a:avLst/>
          </a:prstGeom>
          <a:noFill/>
          <a:ln w="9525">
            <a:solidFill>
              <a:srgbClr val="000000"/>
            </a:solidFill>
            <a:miter/>
          </a:ln>
        </p:spPr>
        <p:style>
          <a:lnRef idx="0"/>
          <a:fillRef idx="0"/>
          <a:effectRef idx="0"/>
          <a:fontRef idx="minor"/>
        </p:style>
      </p:sp>
      <p:pic>
        <p:nvPicPr>
          <p:cNvPr id="133" name="Picture 8" descr=""/>
          <p:cNvPicPr/>
          <p:nvPr/>
        </p:nvPicPr>
        <p:blipFill>
          <a:blip r:embed="rId2"/>
          <a:stretch/>
        </p:blipFill>
        <p:spPr>
          <a:xfrm>
            <a:off x="3147840" y="3441600"/>
            <a:ext cx="2564280" cy="2370600"/>
          </a:xfrm>
          <a:prstGeom prst="rect">
            <a:avLst/>
          </a:prstGeom>
          <a:ln w="0">
            <a:noFill/>
          </a:ln>
        </p:spPr>
      </p:pic>
      <p:pic>
        <p:nvPicPr>
          <p:cNvPr id="134" name="Picture 9" descr="ice3_ict_21"/>
          <p:cNvPicPr/>
          <p:nvPr/>
        </p:nvPicPr>
        <p:blipFill>
          <a:blip r:embed="rId3"/>
          <a:stretch/>
        </p:blipFill>
        <p:spPr>
          <a:xfrm>
            <a:off x="6054840" y="3441600"/>
            <a:ext cx="2777040" cy="2429280"/>
          </a:xfrm>
          <a:prstGeom prst="rect">
            <a:avLst/>
          </a:prstGeom>
          <a:ln w="0">
            <a:noFill/>
          </a:ln>
        </p:spPr>
      </p:pic>
      <p:pic>
        <p:nvPicPr>
          <p:cNvPr id="135" name="Picture 10" descr="E2_Blue"/>
          <p:cNvPicPr/>
          <p:nvPr/>
        </p:nvPicPr>
        <p:blipFill>
          <a:blip r:embed="rId4"/>
          <a:stretch/>
        </p:blipFill>
        <p:spPr>
          <a:xfrm>
            <a:off x="7378560" y="4702320"/>
            <a:ext cx="1491120" cy="995760"/>
          </a:xfrm>
          <a:prstGeom prst="rect">
            <a:avLst/>
          </a:prstGeom>
          <a:ln w="9525">
            <a:solidFill>
              <a:srgbClr val="ffffff"/>
            </a:solidFill>
            <a:miter/>
          </a:ln>
        </p:spPr>
      </p:pic>
      <p:pic>
        <p:nvPicPr>
          <p:cNvPr id="136" name="Picture 11" descr="DSCN1964"/>
          <p:cNvPicPr/>
          <p:nvPr/>
        </p:nvPicPr>
        <p:blipFill>
          <a:blip r:embed="rId5"/>
          <a:srcRect l="2878" t="0" r="0" b="0"/>
          <a:stretch/>
        </p:blipFill>
        <p:spPr>
          <a:xfrm>
            <a:off x="1619280" y="4724280"/>
            <a:ext cx="1249920" cy="905400"/>
          </a:xfrm>
          <a:prstGeom prst="rect">
            <a:avLst/>
          </a:prstGeom>
          <a:ln w="9525">
            <a:solidFill>
              <a:srgbClr val="ffffff"/>
            </a:solidFill>
            <a:miter/>
          </a:ln>
        </p:spPr>
      </p:pic>
      <p:pic>
        <p:nvPicPr>
          <p:cNvPr id="137" name="Picture 12" descr=""/>
          <p:cNvPicPr/>
          <p:nvPr/>
        </p:nvPicPr>
        <p:blipFill>
          <a:blip r:embed="rId6"/>
          <a:stretch/>
        </p:blipFill>
        <p:spPr>
          <a:xfrm>
            <a:off x="4284720" y="4705200"/>
            <a:ext cx="1454760" cy="991080"/>
          </a:xfrm>
          <a:prstGeom prst="rect">
            <a:avLst/>
          </a:prstGeom>
          <a:ln w="9525">
            <a:solidFill>
              <a:srgbClr val="ffffff"/>
            </a:solidFill>
            <a:miter/>
          </a:ln>
        </p:spPr>
      </p:pic>
      <p:grpSp>
        <p:nvGrpSpPr>
          <p:cNvPr id="138" name="Group 13"/>
          <p:cNvGrpSpPr/>
          <p:nvPr/>
        </p:nvGrpSpPr>
        <p:grpSpPr>
          <a:xfrm>
            <a:off x="250560" y="6195960"/>
            <a:ext cx="8641440" cy="397440"/>
            <a:chOff x="250560" y="6195960"/>
            <a:chExt cx="8641440" cy="397440"/>
          </a:xfrm>
        </p:grpSpPr>
        <p:pic>
          <p:nvPicPr>
            <p:cNvPr id="139" name="Picture 14" descr="Astepaheadin"/>
            <p:cNvPicPr/>
            <p:nvPr/>
          </p:nvPicPr>
          <p:blipFill>
            <a:blip r:embed="rId7"/>
            <a:stretch/>
          </p:blipFill>
          <p:spPr>
            <a:xfrm>
              <a:off x="250920" y="6440400"/>
              <a:ext cx="1897560" cy="100440"/>
            </a:xfrm>
            <a:prstGeom prst="rect">
              <a:avLst/>
            </a:prstGeom>
            <a:ln w="0">
              <a:noFill/>
            </a:ln>
          </p:spPr>
        </p:pic>
        <p:pic>
          <p:nvPicPr>
            <p:cNvPr id="140" name="Picture 15" descr="logo"/>
            <p:cNvPicPr/>
            <p:nvPr/>
          </p:nvPicPr>
          <p:blipFill>
            <a:blip r:embed="rId8"/>
            <a:stretch/>
          </p:blipFill>
          <p:spPr>
            <a:xfrm>
              <a:off x="7308720" y="6195960"/>
              <a:ext cx="1583280" cy="397440"/>
            </a:xfrm>
            <a:prstGeom prst="rect">
              <a:avLst/>
            </a:prstGeom>
            <a:ln w="0">
              <a:noFill/>
            </a:ln>
          </p:spPr>
        </p:pic>
        <p:sp>
          <p:nvSpPr>
            <p:cNvPr id="141" name="Line 16"/>
            <p:cNvSpPr/>
            <p:nvPr/>
          </p:nvSpPr>
          <p:spPr>
            <a:xfrm>
              <a:off x="250560" y="6584760"/>
              <a:ext cx="6697800" cy="360"/>
            </a:xfrm>
            <a:prstGeom prst="line">
              <a:avLst/>
            </a:prstGeom>
            <a:ln w="6350">
              <a:solidFill>
                <a:srgbClr val="04658f"/>
              </a:solidFill>
              <a:round/>
            </a:ln>
          </p:spPr>
          <p:style>
            <a:lnRef idx="0"/>
            <a:fillRef idx="0"/>
            <a:effectRef idx="0"/>
            <a:fontRef idx="minor"/>
          </p:style>
        </p:sp>
      </p:grpSp>
      <p:sp>
        <p:nvSpPr>
          <p:cNvPr id="142" name="Text Box 17"/>
          <p:cNvSpPr/>
          <p:nvPr/>
        </p:nvSpPr>
        <p:spPr>
          <a:xfrm>
            <a:off x="585000" y="393840"/>
            <a:ext cx="7415640" cy="455400"/>
          </a:xfrm>
          <a:prstGeom prst="rect">
            <a:avLst/>
          </a:prstGeom>
          <a:solidFill>
            <a:srgbClr val="f8f8f8"/>
          </a:solidFill>
          <a:ln w="0">
            <a:noFill/>
          </a:ln>
        </p:spPr>
        <p:style>
          <a:lnRef idx="0"/>
          <a:fillRef idx="0"/>
          <a:effectRef idx="0"/>
          <a:fontRef idx="minor"/>
        </p:style>
        <p:txBody>
          <a:bodyPr wrap="none" lIns="90000" rIns="90000" tIns="45000" bIns="45000" anchor="t">
            <a:spAutoFit/>
          </a:bodyPr>
          <a:p>
            <a:pPr>
              <a:lnSpc>
                <a:spcPct val="100000"/>
              </a:lnSpc>
              <a:buNone/>
            </a:pPr>
            <a:r>
              <a:rPr b="1" lang="de-CH" sz="2400" spc="-1" strike="noStrike">
                <a:solidFill>
                  <a:srgbClr val="ff0000"/>
                </a:solidFill>
                <a:latin typeface="Arial"/>
                <a:ea typeface="DejaVu Sans"/>
              </a:rPr>
              <a:t>Aluminium composites for electronic applications</a:t>
            </a:r>
            <a:endParaRPr b="0" lang="en-US" sz="2400" spc="-1" strike="noStrike">
              <a:latin typeface="Arial"/>
            </a:endParaRPr>
          </a:p>
        </p:txBody>
      </p:sp>
      <p:sp>
        <p:nvSpPr>
          <p:cNvPr id="143" name="Rectangle 18"/>
          <p:cNvSpPr/>
          <p:nvPr/>
        </p:nvSpPr>
        <p:spPr>
          <a:xfrm>
            <a:off x="6051600" y="1336680"/>
            <a:ext cx="2969280" cy="1869120"/>
          </a:xfrm>
          <a:prstGeom prst="rect">
            <a:avLst/>
          </a:prstGeom>
          <a:noFill/>
          <a:ln w="0">
            <a:noFill/>
          </a:ln>
        </p:spPr>
        <p:style>
          <a:lnRef idx="0"/>
          <a:fillRef idx="0"/>
          <a:effectRef idx="0"/>
          <a:fontRef idx="minor"/>
        </p:style>
        <p:txBody>
          <a:bodyPr lIns="72000" rIns="72000" tIns="72000" bIns="46800" anchor="t">
            <a:spAutoFit/>
          </a:bodyPr>
          <a:p>
            <a:pPr>
              <a:lnSpc>
                <a:spcPct val="100000"/>
              </a:lnSpc>
              <a:spcBef>
                <a:spcPts val="799"/>
              </a:spcBef>
              <a:buNone/>
            </a:pPr>
            <a:r>
              <a:rPr b="1" lang="en-US" sz="1600" spc="-1" strike="noStrike">
                <a:solidFill>
                  <a:srgbClr val="000000"/>
                </a:solidFill>
                <a:latin typeface="Arial"/>
                <a:ea typeface="ヒラギノ角ゴ Pro W3"/>
              </a:rPr>
              <a:t>Power electronics:</a:t>
            </a:r>
            <a:endParaRPr b="0" lang="en-US" sz="1600" spc="-1" strike="noStrike">
              <a:latin typeface="Arial"/>
            </a:endParaRPr>
          </a:p>
          <a:p>
            <a:pPr>
              <a:lnSpc>
                <a:spcPct val="100000"/>
              </a:lnSpc>
              <a:spcBef>
                <a:spcPts val="700"/>
              </a:spcBef>
              <a:buNone/>
            </a:pPr>
            <a:r>
              <a:rPr b="1" lang="en-US" sz="1400" spc="-1" strike="noStrike">
                <a:solidFill>
                  <a:srgbClr val="000000"/>
                </a:solidFill>
                <a:latin typeface="Arial"/>
                <a:ea typeface="ヒラギノ角ゴ Pro W3"/>
              </a:rPr>
              <a:t>Power converters (IGBT) for energy distribution</a:t>
            </a:r>
            <a:endParaRPr b="0" lang="en-US" sz="1400" spc="-1" strike="noStrike">
              <a:latin typeface="Arial"/>
            </a:endParaRPr>
          </a:p>
          <a:p>
            <a:pPr>
              <a:lnSpc>
                <a:spcPct val="100000"/>
              </a:lnSpc>
              <a:spcBef>
                <a:spcPts val="400"/>
              </a:spcBef>
              <a:buNone/>
            </a:pPr>
            <a:endParaRPr b="0" lang="en-US" sz="1400" spc="-1" strike="noStrike">
              <a:latin typeface="Arial"/>
            </a:endParaRPr>
          </a:p>
          <a:p>
            <a:pPr>
              <a:lnSpc>
                <a:spcPct val="100000"/>
              </a:lnSpc>
              <a:spcBef>
                <a:spcPts val="700"/>
              </a:spcBef>
              <a:buNone/>
            </a:pPr>
            <a:r>
              <a:rPr b="0" lang="en-US" sz="1400" spc="-1" strike="noStrike">
                <a:solidFill>
                  <a:srgbClr val="000000"/>
                </a:solidFill>
                <a:latin typeface="Arial"/>
                <a:ea typeface="ヒラギノ角ゴ Pro W3"/>
              </a:rPr>
              <a:t>Size reduction and higher currents in power converters drive thermal conductivity of base plates </a:t>
            </a:r>
            <a:endParaRPr b="0" lang="en-US" sz="1400" spc="-1" strike="noStrike">
              <a:latin typeface="Arial"/>
            </a:endParaRPr>
          </a:p>
        </p:txBody>
      </p:sp>
      <p:pic>
        <p:nvPicPr>
          <p:cNvPr id="144" name="" descr="">
            <a:hlinkClick r:id="" action="ppaction://media"/>
          </p:cNvPr>
          <p:cNvPicPr/>
          <p:nvPr>
            <a:audioFile r:link="rId9"/>
            <p:extLst>
              <p:ext uri="{DAA4B4D4-6D71-4841-9C94-3DE7FCFB9230}">
                <p14:media r:embed="rId10"/>
              </p:ext>
            </p:extLst>
          </p:nvPr>
        </p:nvPicPr>
        <p:blipFill>
          <a:blip r:embed="rId11"/>
          <a:stretch>
            <a:fillRect/>
          </a:stretch>
        </p:blipFill>
        <p:spPr>
          <a:xfrm>
            <a:off x="4267080" y="3124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nodeType="clickEffect" fill="hold">
                      <p:stCondLst>
                        <p:cond delay="indefinite"/>
                      </p:stCondLst>
                      <p:childTnLst>
                        <p:par>
                          <p:cTn id="16" nodeType="withEffect" fill="hold">
                            <p:stCondLst>
                              <p:cond delay="0"/>
                            </p:stCondLst>
                            <p:childTnLst>
                              <p:par>
                                <p:cTn id="17" nodeType="clickEffect" fill="hold" presetClass="emph" presetID="1" presetSubtype="2">
                                  <p:stCondLst>
                                    <p:cond delay="0"/>
                                  </p:stCondLst>
                                  <p:childTnLst>
                                    <p:animClr clrSpc="rgb">
                                      <p:cBhvr>
                                        <p:cTn id="18" dur="2000" fill="hold"/>
                                        <p:tgtEl>
                                          <p:spTgt spid="129"/>
                                        </p:tgtEl>
                                        <p:attrNameLst>
                                          <p:attrName>fillcolor</p:attrName>
                                        </p:attrNameLst>
                                      </p:cBhvr>
                                      <p:to>
                                        <a:srgbClr val="ffffcc"/>
                                      </p:to>
                                    </p:animClr>
                                    <p:set>
                                      <p:cBhvr>
                                        <p:cTn id="19" dur="2000" fill="hold"/>
                                        <p:tgtEl>
                                          <p:spTgt spid="129"/>
                                        </p:tgtEl>
                                        <p:attrNameLst>
                                          <p:attrName>fill.type</p:attrName>
                                        </p:attrNameLst>
                                      </p:cBhvr>
                                      <p:to>
                                        <p:strVal val="solid"/>
                                      </p:to>
                                    </p:set>
                                    <p:set>
                                      <p:cBhvr>
                                        <p:cTn id="20" dur="2000" fill="hold"/>
                                        <p:tgtEl>
                                          <p:spTgt spid="129"/>
                                        </p:tgtEl>
                                        <p:attrNameLst>
                                          <p:attrName>fill.on</p:attrName>
                                        </p:attrNameLst>
                                      </p:cBhvr>
                                      <p:to>
                                        <p:strVal val="true"/>
                                      </p:to>
                                    </p:set>
                                  </p:childTnLst>
                                </p:cTn>
                              </p:par>
                            </p:childTnLst>
                          </p:cTn>
                        </p:par>
                      </p:childTnLst>
                    </p:cTn>
                  </p:par>
                </p:childTnLst>
              </p:cTn>
              <p:prevCondLst>
                <p:cond evt="onPrev">
                  <p:tgtEl>
                    <p:sldTgt/>
                  </p:tgtEl>
                </p:cond>
              </p:prevCondLst>
              <p:nextCondLst>
                <p:cond evt="onNext">
                  <p:tgtEl>
                    <p:sldTgt/>
                  </p:tgtEl>
                </p:cond>
              </p:nextCondLst>
            </p:seq>
            <p:seq>
              <p:cTn id="21" restart="whenNotActive" nodeType="interactiveSeq" fill="hold">
                <p:stCondLst>
                  <p:cond delay="0" evt="onClick">
                    <p:tgtEl>
                      <p:spTgt spid="144"/>
                    </p:tgtEl>
                  </p:cond>
                </p:stCondLst>
                <p:childTnLst>
                  <p:par>
                    <p:cTn id="22" fill="hold">
                      <p:stCondLst>
                        <p:cond delay="0" evt="onClick">
                          <p:tgtEl>
                            <p:spTgt spid="144"/>
                          </p:tgtEl>
                        </p:cond>
                      </p:stCondLst>
                      <p:childTnLst>
                        <p:par>
                          <p:cTn id="23" fill="hold">
                            <p:stCondLst>
                              <p:cond delay="0"/>
                            </p:stCondLst>
                            <p:childTnLst>
                              <p:par>
                                <p:cTn id="24" nodeType="clickEffect" fill="hold" presetClass="mediacall">
                                  <p:stCondLst>
                                    <p:cond delay="0"/>
                                  </p:stCondLst>
                                  <p:childTnLst>
                                    <p:cmd type="call" cmd="playFrom(0.0)">
                                      <p:cBhvr>
                                        <p:cTn id="25" dur="34415" fill="hold"/>
                                        <p:tgtEl>
                                          <p:spTgt spid="1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144"/>
                </p:tgtEl>
              </p:cMediaNode>
            </p:audio>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7" name="Picture 2" descr="Ductile Fracture"/>
          <p:cNvPicPr/>
          <p:nvPr/>
        </p:nvPicPr>
        <p:blipFill>
          <a:blip r:embed="rId1">
            <a:lum contrast="6000"/>
          </a:blip>
          <a:stretch/>
        </p:blipFill>
        <p:spPr>
          <a:xfrm>
            <a:off x="4603680" y="1638360"/>
            <a:ext cx="4191480" cy="3234240"/>
          </a:xfrm>
          <a:prstGeom prst="rect">
            <a:avLst/>
          </a:prstGeom>
          <a:ln w="0">
            <a:noFill/>
          </a:ln>
        </p:spPr>
      </p:pic>
      <p:sp>
        <p:nvSpPr>
          <p:cNvPr id="618" name="Text Box 3"/>
          <p:cNvSpPr/>
          <p:nvPr/>
        </p:nvSpPr>
        <p:spPr>
          <a:xfrm>
            <a:off x="4548240" y="4932360"/>
            <a:ext cx="4528080" cy="90108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641"/>
              </a:spcAft>
              <a:buNone/>
              <a:tabLst>
                <a:tab algn="l" pos="2963880"/>
              </a:tabLst>
            </a:pPr>
            <a:r>
              <a:rPr b="1" lang="en-GB" sz="1600" spc="-1" strike="noStrike">
                <a:solidFill>
                  <a:srgbClr val="000000"/>
                </a:solidFill>
                <a:latin typeface="Arial"/>
                <a:ea typeface="DejaVu Sans"/>
              </a:rPr>
              <a:t>Ductile fracture mainly through the aluminium matrix </a:t>
            </a:r>
            <a:endParaRPr b="0" lang="en-US" sz="1600" spc="-1" strike="noStrike">
              <a:latin typeface="Arial"/>
            </a:endParaRPr>
          </a:p>
          <a:p>
            <a:pPr>
              <a:lnSpc>
                <a:spcPct val="100000"/>
              </a:lnSpc>
              <a:spcAft>
                <a:spcPts val="641"/>
              </a:spcAft>
              <a:buNone/>
              <a:tabLst>
                <a:tab algn="l" pos="2963880"/>
              </a:tabLst>
            </a:pPr>
            <a:r>
              <a:rPr b="1" lang="en-GB" sz="1600" spc="-1" strike="noStrike">
                <a:solidFill>
                  <a:srgbClr val="3333ff"/>
                </a:solidFill>
                <a:latin typeface="Arial"/>
                <a:ea typeface="DejaVu Sans"/>
              </a:rPr>
              <a:t>(surface-activated diamond, </a:t>
            </a:r>
            <a:r>
              <a:rPr b="1" lang="en-GB" sz="1600" spc="-1" strike="noStrike" u="sng">
                <a:solidFill>
                  <a:srgbClr val="3333ff"/>
                </a:solidFill>
                <a:uFillTx/>
                <a:latin typeface="Arial"/>
                <a:ea typeface="DejaVu Sans"/>
              </a:rPr>
              <a:t>strong</a:t>
            </a:r>
            <a:r>
              <a:rPr b="1" lang="en-GB" sz="1600" spc="-1" strike="noStrike">
                <a:solidFill>
                  <a:srgbClr val="3333ff"/>
                </a:solidFill>
                <a:latin typeface="Arial"/>
                <a:ea typeface="DejaVu Sans"/>
              </a:rPr>
              <a:t> bonding)</a:t>
            </a:r>
            <a:endParaRPr b="0" lang="en-US" sz="1600" spc="-1" strike="noStrike">
              <a:latin typeface="Arial"/>
            </a:endParaRPr>
          </a:p>
        </p:txBody>
      </p:sp>
      <p:pic>
        <p:nvPicPr>
          <p:cNvPr id="619" name="Picture 4" descr="Brittel Fracture"/>
          <p:cNvPicPr/>
          <p:nvPr/>
        </p:nvPicPr>
        <p:blipFill>
          <a:blip r:embed="rId2">
            <a:lum contrast="6000"/>
          </a:blip>
          <a:stretch/>
        </p:blipFill>
        <p:spPr>
          <a:xfrm>
            <a:off x="257040" y="1641600"/>
            <a:ext cx="4191480" cy="3234240"/>
          </a:xfrm>
          <a:prstGeom prst="rect">
            <a:avLst/>
          </a:prstGeom>
          <a:ln w="0">
            <a:noFill/>
          </a:ln>
        </p:spPr>
      </p:pic>
      <p:sp>
        <p:nvSpPr>
          <p:cNvPr id="620" name="Text Box 5"/>
          <p:cNvSpPr/>
          <p:nvPr/>
        </p:nvSpPr>
        <p:spPr>
          <a:xfrm>
            <a:off x="189000" y="4951440"/>
            <a:ext cx="4209120" cy="90108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641"/>
              </a:spcAft>
              <a:buNone/>
              <a:tabLst>
                <a:tab algn="l" pos="2963880"/>
              </a:tabLst>
            </a:pPr>
            <a:r>
              <a:rPr b="1" lang="en-GB" sz="1600" spc="-1" strike="noStrike">
                <a:solidFill>
                  <a:srgbClr val="000000"/>
                </a:solidFill>
                <a:latin typeface="Arial"/>
                <a:ea typeface="DejaVu Sans"/>
              </a:rPr>
              <a:t>Brittle fracture along the diamond-aluminium interfaces </a:t>
            </a:r>
            <a:endParaRPr b="0" lang="en-US" sz="1600" spc="-1" strike="noStrike">
              <a:latin typeface="Arial"/>
            </a:endParaRPr>
          </a:p>
          <a:p>
            <a:pPr>
              <a:lnSpc>
                <a:spcPct val="100000"/>
              </a:lnSpc>
              <a:spcAft>
                <a:spcPts val="641"/>
              </a:spcAft>
              <a:buNone/>
              <a:tabLst>
                <a:tab algn="l" pos="2963880"/>
              </a:tabLst>
            </a:pPr>
            <a:r>
              <a:rPr b="1" lang="en-GB" sz="1600" spc="-1" strike="noStrike">
                <a:solidFill>
                  <a:srgbClr val="3333ff"/>
                </a:solidFill>
                <a:latin typeface="Arial"/>
                <a:ea typeface="DejaVu Sans"/>
              </a:rPr>
              <a:t>(as received diamond, </a:t>
            </a:r>
            <a:r>
              <a:rPr b="1" lang="en-GB" sz="1600" spc="-1" strike="noStrike" u="sng">
                <a:solidFill>
                  <a:srgbClr val="3333ff"/>
                </a:solidFill>
                <a:uFillTx/>
                <a:latin typeface="Arial"/>
                <a:ea typeface="DejaVu Sans"/>
              </a:rPr>
              <a:t>weak</a:t>
            </a:r>
            <a:r>
              <a:rPr b="1" lang="en-GB" sz="1600" spc="-1" strike="noStrike">
                <a:solidFill>
                  <a:srgbClr val="3333ff"/>
                </a:solidFill>
                <a:latin typeface="Arial"/>
                <a:ea typeface="DejaVu Sans"/>
              </a:rPr>
              <a:t> bonding)</a:t>
            </a:r>
            <a:endParaRPr b="0" lang="en-US" sz="1600" spc="-1" strike="noStrike">
              <a:latin typeface="Arial"/>
            </a:endParaRPr>
          </a:p>
        </p:txBody>
      </p:sp>
      <p:sp>
        <p:nvSpPr>
          <p:cNvPr id="621" name="Text Box 7"/>
          <p:cNvSpPr/>
          <p:nvPr/>
        </p:nvSpPr>
        <p:spPr>
          <a:xfrm>
            <a:off x="1338120" y="322200"/>
            <a:ext cx="6380640" cy="45540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interfacial bonding in Al/diamond MMCs </a:t>
            </a:r>
            <a:endParaRPr b="0" lang="en-US" sz="2400" spc="-1" strike="noStrike">
              <a:latin typeface="Arial"/>
            </a:endParaRPr>
          </a:p>
        </p:txBody>
      </p:sp>
      <p:sp>
        <p:nvSpPr>
          <p:cNvPr id="622" name="Text Box 8"/>
          <p:cNvSpPr/>
          <p:nvPr/>
        </p:nvSpPr>
        <p:spPr>
          <a:xfrm>
            <a:off x="1192320" y="907920"/>
            <a:ext cx="62074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buNone/>
            </a:pPr>
            <a:r>
              <a:rPr b="1" lang="de-DE" sz="2000" spc="-1" strike="noStrike">
                <a:solidFill>
                  <a:srgbClr val="3333ff"/>
                </a:solidFill>
                <a:latin typeface="Arial"/>
                <a:ea typeface="DejaVu Sans"/>
              </a:rPr>
              <a:t>effect of diamond surface activation</a:t>
            </a:r>
            <a:endParaRPr b="0" lang="en-US" sz="2000" spc="-1" strike="noStrike">
              <a:latin typeface="Arial"/>
            </a:endParaRPr>
          </a:p>
        </p:txBody>
      </p:sp>
      <p:pic>
        <p:nvPicPr>
          <p:cNvPr id="623" name="" descr="">
            <a:hlinkClick r:id="" action="ppaction://media"/>
          </p:cNvPr>
          <p:cNvPicPr/>
          <p:nvPr>
            <a:audioFile r:link="rId3"/>
            <p:extLst>
              <p:ext uri="{DAA4B4D4-6D71-4841-9C94-3DE7FCFB9230}">
                <p14:media r:embed="rId4"/>
              </p:ext>
            </p:extLst>
          </p:nvPr>
        </p:nvPicPr>
        <p:blipFill>
          <a:blip r:embed="rId5"/>
          <a:stretch>
            <a:fillRect/>
          </a:stretch>
        </p:blipFill>
        <p:spPr>
          <a:xfrm>
            <a:off x="3975840" y="6222960"/>
            <a:ext cx="608400" cy="608400"/>
          </a:xfrm>
          <a:prstGeom prst="rect">
            <a:avLst/>
          </a:prstGeom>
          <a:ln w="0">
            <a:noFill/>
          </a:ln>
        </p:spPr>
      </p:pic>
    </p:spTree>
  </p:cSld>
  <mc:AlternateContent>
    <mc:Choice Requires="p14">
      <p:transition spd="slow" p14:dur="2000"/>
    </mc:Choice>
    <mc:Fallback>
      <p:transition spd="slow"/>
    </mc:Fallback>
  </mc:AlternateContent>
  <p:timing>
    <p:tnLst>
      <p:par>
        <p:cTn id="568" dur="indefinite" restart="never" nodeType="tmRoot">
          <p:childTnLst>
            <p:seq>
              <p:cTn id="569" dur="indefinite" nodeType="mainSeq">
                <p:childTnLst>
                  <p:par>
                    <p:cTn id="570" nodeType="clickEffect" fill="hold">
                      <p:stCondLst>
                        <p:cond delay="indefinite"/>
                      </p:stCondLst>
                      <p:childTnLst>
                        <p:par>
                          <p:cTn id="571" nodeType="withEffect" fill="hold">
                            <p:stCondLst>
                              <p:cond delay="0"/>
                            </p:stCondLst>
                            <p:childTnLst>
                              <p:par>
                                <p:cTn id="572" nodeType="clickEffect" fill="hold" presetClass="entr" presetID="1">
                                  <p:stCondLst>
                                    <p:cond delay="0"/>
                                  </p:stCondLst>
                                  <p:childTnLst>
                                    <p:set>
                                      <p:cBhvr>
                                        <p:cTn id="573" dur="1" fill="hold">
                                          <p:stCondLst>
                                            <p:cond delay="0"/>
                                          </p:stCondLst>
                                        </p:cTn>
                                        <p:tgtEl>
                                          <p:spTgt spid="617"/>
                                        </p:tgtEl>
                                        <p:attrNameLst>
                                          <p:attrName>style.visibility</p:attrName>
                                        </p:attrNameLst>
                                      </p:cBhvr>
                                      <p:to>
                                        <p:strVal val="visible"/>
                                      </p:to>
                                    </p:set>
                                  </p:childTnLst>
                                </p:cTn>
                              </p:par>
                              <p:par>
                                <p:cTn id="574" nodeType="withEffect" fill="hold" presetClass="entr" presetID="1">
                                  <p:stCondLst>
                                    <p:cond delay="0"/>
                                  </p:stCondLst>
                                  <p:childTnLst>
                                    <p:set>
                                      <p:cBhvr>
                                        <p:cTn id="575" dur="1" fill="hold">
                                          <p:stCondLst>
                                            <p:cond delay="0"/>
                                          </p:stCondLst>
                                        </p:cTn>
                                        <p:tgtEl>
                                          <p:spTgt spid="6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576" restart="whenNotActive" nodeType="interactiveSeq" fill="hold">
                <p:stCondLst>
                  <p:cond delay="0" evt="onClick">
                    <p:tgtEl>
                      <p:spTgt spid="623"/>
                    </p:tgtEl>
                  </p:cond>
                </p:stCondLst>
                <p:childTnLst>
                  <p:par>
                    <p:cTn id="577" fill="hold">
                      <p:stCondLst>
                        <p:cond delay="0" evt="onClick">
                          <p:tgtEl>
                            <p:spTgt spid="623"/>
                          </p:tgtEl>
                        </p:cond>
                      </p:stCondLst>
                      <p:childTnLst>
                        <p:par>
                          <p:cTn id="578" fill="hold">
                            <p:stCondLst>
                              <p:cond delay="0"/>
                            </p:stCondLst>
                            <p:childTnLst>
                              <p:par>
                                <p:cTn id="579" nodeType="clickEffect" fill="hold" presetClass="mediacall">
                                  <p:stCondLst>
                                    <p:cond delay="0"/>
                                  </p:stCondLst>
                                  <p:childTnLst>
                                    <p:cmd type="call" cmd="playFrom(0.0)">
                                      <p:cBhvr>
                                        <p:cTn id="580" dur="33509" fill="hold"/>
                                        <p:tgtEl>
                                          <p:spTgt spid="62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623"/>
                </p:tgtEl>
              </p:cMediaNode>
            </p:audio>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Rectangle 2"/>
          <p:cNvSpPr/>
          <p:nvPr/>
        </p:nvSpPr>
        <p:spPr>
          <a:xfrm>
            <a:off x="577800" y="355680"/>
            <a:ext cx="2662920" cy="64404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30000"/>
              </a:lnSpc>
              <a:buNone/>
            </a:pPr>
            <a:r>
              <a:rPr b="1" lang="de-DE" sz="2800" spc="-1" strike="noStrike">
                <a:solidFill>
                  <a:srgbClr val="ff0000"/>
                </a:solidFill>
                <a:latin typeface="Arial"/>
                <a:ea typeface="DejaVu Sans"/>
              </a:rPr>
              <a:t>Conclusions </a:t>
            </a:r>
            <a:endParaRPr b="0" lang="en-US" sz="2800" spc="-1" strike="noStrike">
              <a:latin typeface="Arial"/>
            </a:endParaRPr>
          </a:p>
        </p:txBody>
      </p:sp>
      <p:sp>
        <p:nvSpPr>
          <p:cNvPr id="625" name="Text Box 3"/>
          <p:cNvSpPr/>
          <p:nvPr/>
        </p:nvSpPr>
        <p:spPr>
          <a:xfrm>
            <a:off x="363600" y="1463760"/>
            <a:ext cx="8366760" cy="4042440"/>
          </a:xfrm>
          <a:prstGeom prst="rect">
            <a:avLst/>
          </a:prstGeom>
          <a:noFill/>
          <a:ln w="0">
            <a:noFill/>
          </a:ln>
        </p:spPr>
        <p:style>
          <a:lnRef idx="0"/>
          <a:fillRef idx="0"/>
          <a:effectRef idx="0"/>
          <a:fontRef idx="minor"/>
        </p:style>
        <p:txBody>
          <a:bodyPr lIns="90000" rIns="90000" tIns="45000" bIns="45000" anchor="t">
            <a:spAutoFit/>
          </a:bodyPr>
          <a:p>
            <a:pPr marL="177840" indent="-177840">
              <a:lnSpc>
                <a:spcPct val="120000"/>
              </a:lnSpc>
              <a:spcAft>
                <a:spcPts val="1001"/>
              </a:spcAft>
              <a:buClr>
                <a:srgbClr val="000000"/>
              </a:buClr>
              <a:buFont typeface="Symbol"/>
              <a:buChar char=""/>
              <a:tabLst>
                <a:tab algn="l" pos="5116680"/>
              </a:tabLst>
            </a:pPr>
            <a:r>
              <a:rPr b="1" lang="de-DE" sz="2000" spc="-1" strike="noStrike">
                <a:solidFill>
                  <a:srgbClr val="000000"/>
                </a:solidFill>
                <a:latin typeface="Arial"/>
                <a:ea typeface="DejaVu Sans"/>
              </a:rPr>
              <a:t>Al/diamond composites can be made by pressurised melt infiltration without deterioration of the diamond phase</a:t>
            </a:r>
            <a:endParaRPr b="0" lang="en-US" sz="2000" spc="-1" strike="noStrike">
              <a:latin typeface="Arial"/>
            </a:endParaRPr>
          </a:p>
          <a:p>
            <a:pPr marL="177840" indent="-177840">
              <a:lnSpc>
                <a:spcPct val="120000"/>
              </a:lnSpc>
              <a:spcAft>
                <a:spcPts val="1001"/>
              </a:spcAft>
              <a:buClr>
                <a:srgbClr val="ff0000"/>
              </a:buClr>
              <a:buFont typeface="Symbol"/>
              <a:buChar char=""/>
              <a:tabLst>
                <a:tab algn="l" pos="5116680"/>
              </a:tabLst>
            </a:pPr>
            <a:r>
              <a:rPr b="1" lang="de-DE" sz="2000" spc="-1" strike="noStrike">
                <a:solidFill>
                  <a:srgbClr val="ff0000"/>
                </a:solidFill>
                <a:latin typeface="Arial"/>
                <a:ea typeface="DejaVu Sans"/>
              </a:rPr>
              <a:t>the thermophysical properties of these composites are determined  by the interface characteristics</a:t>
            </a:r>
            <a:endParaRPr b="0" lang="en-US" sz="2000" spc="-1" strike="noStrike">
              <a:latin typeface="Arial"/>
            </a:endParaRPr>
          </a:p>
          <a:p>
            <a:pPr marL="177840" indent="-177840">
              <a:lnSpc>
                <a:spcPct val="120000"/>
              </a:lnSpc>
              <a:spcAft>
                <a:spcPts val="1001"/>
              </a:spcAft>
              <a:buClr>
                <a:srgbClr val="000000"/>
              </a:buClr>
              <a:buFont typeface="Symbol"/>
              <a:buChar char=""/>
              <a:tabLst>
                <a:tab algn="l" pos="5116680"/>
              </a:tabLst>
            </a:pPr>
            <a:r>
              <a:rPr b="1" lang="de-DE" sz="2000" spc="-1" strike="noStrike">
                <a:solidFill>
                  <a:srgbClr val="000000"/>
                </a:solidFill>
                <a:latin typeface="Arial"/>
                <a:ea typeface="DejaVu Sans"/>
              </a:rPr>
              <a:t>a strong interface is required </a:t>
            </a:r>
            <a:endParaRPr b="0" lang="en-US" sz="2000" spc="-1" strike="noStrike">
              <a:latin typeface="Arial"/>
            </a:endParaRPr>
          </a:p>
          <a:p>
            <a:pPr marL="177840" indent="-177840">
              <a:lnSpc>
                <a:spcPct val="120000"/>
              </a:lnSpc>
              <a:spcBef>
                <a:spcPts val="799"/>
              </a:spcBef>
              <a:spcAft>
                <a:spcPts val="201"/>
              </a:spcAft>
              <a:buClr>
                <a:srgbClr val="000000"/>
              </a:buClr>
              <a:buFont typeface="Symbol"/>
              <a:buChar char=""/>
              <a:tabLst>
                <a:tab algn="l" pos="5116680"/>
              </a:tabLst>
            </a:pPr>
            <a:r>
              <a:rPr b="1" lang="de-DE" sz="2000" spc="-1" strike="noStrike">
                <a:solidFill>
                  <a:srgbClr val="000000"/>
                </a:solidFill>
                <a:latin typeface="Arial"/>
                <a:ea typeface="DejaVu Sans"/>
              </a:rPr>
              <a:t>the interface formation is influenced by</a:t>
            </a:r>
            <a:r>
              <a:rPr b="1" lang="de-DE" sz="2000" spc="-1" strike="noStrike">
                <a:solidFill>
                  <a:srgbClr val="000000"/>
                </a:solidFill>
                <a:latin typeface="Arial"/>
                <a:ea typeface="DejaVu Sans"/>
              </a:rPr>
              <a:t>	</a:t>
            </a:r>
            <a:endParaRPr b="0" lang="en-US" sz="2000" spc="-1" strike="noStrike">
              <a:latin typeface="Arial"/>
            </a:endParaRPr>
          </a:p>
          <a:p>
            <a:pPr lvl="2" marL="648000" indent="-216000">
              <a:lnSpc>
                <a:spcPct val="120000"/>
              </a:lnSpc>
              <a:spcBef>
                <a:spcPts val="799"/>
              </a:spcBef>
              <a:spcAft>
                <a:spcPts val="201"/>
              </a:spcAft>
              <a:buClr>
                <a:srgbClr val="000000"/>
              </a:buClr>
              <a:buSzPct val="45000"/>
              <a:buFont typeface="Wingdings" charset="2"/>
              <a:buChar char=""/>
              <a:tabLst>
                <a:tab algn="l" pos="5116680"/>
              </a:tabLst>
            </a:pPr>
            <a:r>
              <a:rPr b="1" lang="de-DE" sz="2000" spc="-1" strike="noStrike">
                <a:solidFill>
                  <a:srgbClr val="000000"/>
                </a:solidFill>
                <a:latin typeface="Arial"/>
                <a:ea typeface="DejaVu Sans"/>
              </a:rPr>
              <a:t>- processing conditions</a:t>
            </a:r>
            <a:endParaRPr b="0" lang="en-US" sz="2000" spc="-1" strike="noStrike">
              <a:latin typeface="Arial"/>
            </a:endParaRPr>
          </a:p>
          <a:p>
            <a:pPr marL="177840" indent="-177840">
              <a:lnSpc>
                <a:spcPct val="120000"/>
              </a:lnSpc>
              <a:spcAft>
                <a:spcPts val="201"/>
              </a:spcAft>
              <a:buNone/>
              <a:tabLst>
                <a:tab algn="l" pos="0"/>
              </a:tabLst>
            </a:pPr>
            <a:r>
              <a:rPr b="1" lang="de-CH" sz="2000" spc="-1" strike="noStrike">
                <a:solidFill>
                  <a:srgbClr val="000000"/>
                </a:solidFill>
                <a:latin typeface="Arial"/>
                <a:ea typeface="DejaVu Sans"/>
              </a:rPr>
              <a:t>	</a:t>
            </a:r>
            <a:r>
              <a:rPr b="1" lang="de-CH" sz="2000" spc="-1" strike="noStrike">
                <a:solidFill>
                  <a:srgbClr val="000000"/>
                </a:solidFill>
                <a:latin typeface="Arial"/>
                <a:ea typeface="DejaVu Sans"/>
              </a:rPr>
              <a:t>	</a:t>
            </a:r>
            <a:r>
              <a:rPr b="1" lang="de-CH" sz="2000" spc="-1" strike="noStrike">
                <a:solidFill>
                  <a:srgbClr val="000000"/>
                </a:solidFill>
                <a:latin typeface="Arial"/>
                <a:ea typeface="DejaVu Sans"/>
              </a:rPr>
              <a:t>- surface treatments</a:t>
            </a:r>
            <a:endParaRPr b="0" lang="en-US" sz="2000" spc="-1" strike="noStrike">
              <a:latin typeface="Arial"/>
            </a:endParaRPr>
          </a:p>
          <a:p>
            <a:pPr marL="177840" indent="-177840">
              <a:lnSpc>
                <a:spcPct val="120000"/>
              </a:lnSpc>
              <a:buNone/>
              <a:tabLst>
                <a:tab algn="l" pos="0"/>
              </a:tabLst>
            </a:pPr>
            <a:r>
              <a:rPr b="1" lang="de-DE" sz="2000" spc="-1" strike="noStrike">
                <a:solidFill>
                  <a:srgbClr val="000000"/>
                </a:solidFill>
                <a:latin typeface="Arial"/>
                <a:ea typeface="DejaVu Sans"/>
              </a:rPr>
              <a:t>	</a:t>
            </a:r>
            <a:r>
              <a:rPr b="1" lang="de-DE" sz="2000" spc="-1" strike="noStrike">
                <a:solidFill>
                  <a:srgbClr val="000000"/>
                </a:solidFill>
                <a:latin typeface="Arial"/>
                <a:ea typeface="DejaVu Sans"/>
              </a:rPr>
              <a:t>	</a:t>
            </a:r>
            <a:r>
              <a:rPr b="1" lang="de-DE" sz="2000" spc="-1" strike="noStrike">
                <a:solidFill>
                  <a:srgbClr val="000000"/>
                </a:solidFill>
                <a:latin typeface="Arial"/>
                <a:ea typeface="DejaVu Sans"/>
              </a:rPr>
              <a:t>- constituents chemistry</a:t>
            </a:r>
            <a:endParaRPr b="0" lang="en-US" sz="2000" spc="-1" strike="noStrike">
              <a:latin typeface="Arial"/>
            </a:endParaRPr>
          </a:p>
        </p:txBody>
      </p:sp>
      <p:sp>
        <p:nvSpPr>
          <p:cNvPr id="626" name="Text Box 4"/>
          <p:cNvSpPr/>
          <p:nvPr/>
        </p:nvSpPr>
        <p:spPr>
          <a:xfrm>
            <a:off x="309600" y="5386320"/>
            <a:ext cx="8337960" cy="760320"/>
          </a:xfrm>
          <a:prstGeom prst="rect">
            <a:avLst/>
          </a:prstGeom>
          <a:solidFill>
            <a:schemeClr val="bg1"/>
          </a:solidFill>
          <a:ln w="9525">
            <a:noFill/>
          </a:ln>
        </p:spPr>
        <p:style>
          <a:lnRef idx="0"/>
          <a:fillRef idx="0"/>
          <a:effectRef idx="0"/>
          <a:fontRef idx="minor"/>
        </p:style>
        <p:txBody>
          <a:bodyPr lIns="90000" rIns="90000" tIns="45000" bIns="45000" anchor="t">
            <a:spAutoFit/>
          </a:bodyPr>
          <a:p>
            <a:pPr marL="446040" indent="-446040">
              <a:lnSpc>
                <a:spcPct val="100000"/>
              </a:lnSpc>
              <a:buNone/>
              <a:tabLst>
                <a:tab algn="l" pos="0"/>
              </a:tabLst>
            </a:pPr>
            <a:r>
              <a:rPr b="1" i="1" lang="de-DE" sz="2400" spc="-1" strike="noStrike">
                <a:solidFill>
                  <a:srgbClr val="3333ff"/>
                </a:solidFill>
                <a:latin typeface="Symbol"/>
                <a:ea typeface="DejaVu Sans"/>
              </a:rPr>
              <a:t></a:t>
            </a:r>
            <a:r>
              <a:rPr b="1" i="1" lang="de-DE" sz="2000" spc="-1" strike="noStrike">
                <a:solidFill>
                  <a:srgbClr val="3333ff"/>
                </a:solidFill>
                <a:latin typeface="Arial"/>
                <a:ea typeface="DejaVu Sans"/>
              </a:rPr>
              <a:t>	</a:t>
            </a:r>
            <a:r>
              <a:rPr b="1" i="1" lang="de-DE" sz="2000" spc="-1" strike="noStrike">
                <a:solidFill>
                  <a:srgbClr val="3333ff"/>
                </a:solidFill>
                <a:latin typeface="Arial"/>
                <a:ea typeface="DejaVu Sans"/>
              </a:rPr>
              <a:t>After fine tuning Al/diamond composites with thermal conductivity &gt; 600 W/mK can be achieved.</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grpSp>
        <p:nvGrpSpPr>
          <p:cNvPr id="145" name="Group 2"/>
          <p:cNvGrpSpPr/>
          <p:nvPr/>
        </p:nvGrpSpPr>
        <p:grpSpPr>
          <a:xfrm>
            <a:off x="1043640" y="976320"/>
            <a:ext cx="6535800" cy="4539600"/>
            <a:chOff x="1043640" y="976320"/>
            <a:chExt cx="6535800" cy="4539600"/>
          </a:xfrm>
        </p:grpSpPr>
        <p:sp>
          <p:nvSpPr>
            <p:cNvPr id="146" name="Line 3"/>
            <p:cNvSpPr/>
            <p:nvPr/>
          </p:nvSpPr>
          <p:spPr>
            <a:xfrm flipV="1">
              <a:off x="6016320" y="1847520"/>
              <a:ext cx="1181160" cy="1616400"/>
            </a:xfrm>
            <a:prstGeom prst="line">
              <a:avLst/>
            </a:prstGeom>
            <a:ln w="28575">
              <a:solidFill>
                <a:srgbClr val="ff9900"/>
              </a:solidFill>
              <a:round/>
            </a:ln>
          </p:spPr>
          <p:style>
            <a:lnRef idx="0"/>
            <a:fillRef idx="0"/>
            <a:effectRef idx="0"/>
            <a:fontRef idx="minor"/>
          </p:style>
        </p:sp>
        <p:sp>
          <p:nvSpPr>
            <p:cNvPr id="147" name="Freeform 4"/>
            <p:cNvSpPr/>
            <p:nvPr/>
          </p:nvSpPr>
          <p:spPr>
            <a:xfrm>
              <a:off x="6186600" y="2957400"/>
              <a:ext cx="207000" cy="222840"/>
            </a:xfrm>
            <a:custGeom>
              <a:avLst/>
              <a:gdLst/>
              <a:ahLst/>
              <a:rect l="l" t="t" r="r" b="b"/>
              <a:pathLst>
                <a:path w="127" h="126">
                  <a:moveTo>
                    <a:pt x="63" y="0"/>
                  </a:moveTo>
                  <a:lnTo>
                    <a:pt x="127" y="63"/>
                  </a:lnTo>
                  <a:lnTo>
                    <a:pt x="63" y="126"/>
                  </a:lnTo>
                  <a:lnTo>
                    <a:pt x="0" y="63"/>
                  </a:lnTo>
                  <a:lnTo>
                    <a:pt x="63" y="0"/>
                  </a:lnTo>
                  <a:close/>
                </a:path>
              </a:pathLst>
            </a:custGeom>
            <a:solidFill>
              <a:srgbClr val="ff3300"/>
            </a:solidFill>
            <a:ln w="14288">
              <a:solidFill>
                <a:srgbClr val="ffff00"/>
              </a:solidFill>
              <a:round/>
            </a:ln>
          </p:spPr>
          <p:style>
            <a:lnRef idx="0"/>
            <a:fillRef idx="0"/>
            <a:effectRef idx="0"/>
            <a:fontRef idx="minor"/>
          </p:style>
        </p:sp>
        <p:sp>
          <p:nvSpPr>
            <p:cNvPr id="148" name="Freeform 5"/>
            <p:cNvSpPr/>
            <p:nvPr/>
          </p:nvSpPr>
          <p:spPr>
            <a:xfrm>
              <a:off x="6453360" y="2638440"/>
              <a:ext cx="205200" cy="222840"/>
            </a:xfrm>
            <a:custGeom>
              <a:avLst/>
              <a:gdLst/>
              <a:ahLst/>
              <a:rect l="l" t="t" r="r" b="b"/>
              <a:pathLst>
                <a:path w="126" h="126">
                  <a:moveTo>
                    <a:pt x="63" y="0"/>
                  </a:moveTo>
                  <a:lnTo>
                    <a:pt x="126" y="63"/>
                  </a:lnTo>
                  <a:lnTo>
                    <a:pt x="63" y="126"/>
                  </a:lnTo>
                  <a:lnTo>
                    <a:pt x="0" y="63"/>
                  </a:lnTo>
                  <a:lnTo>
                    <a:pt x="63" y="0"/>
                  </a:lnTo>
                  <a:close/>
                </a:path>
              </a:pathLst>
            </a:custGeom>
            <a:solidFill>
              <a:srgbClr val="ff3300"/>
            </a:solidFill>
            <a:ln w="14288">
              <a:solidFill>
                <a:srgbClr val="ffff00"/>
              </a:solidFill>
              <a:round/>
            </a:ln>
          </p:spPr>
          <p:style>
            <a:lnRef idx="0"/>
            <a:fillRef idx="0"/>
            <a:effectRef idx="0"/>
            <a:fontRef idx="minor"/>
          </p:style>
        </p:sp>
        <p:sp>
          <p:nvSpPr>
            <p:cNvPr id="149" name="Freeform 6"/>
            <p:cNvSpPr/>
            <p:nvPr/>
          </p:nvSpPr>
          <p:spPr>
            <a:xfrm>
              <a:off x="6703920" y="2286000"/>
              <a:ext cx="205200" cy="222840"/>
            </a:xfrm>
            <a:custGeom>
              <a:avLst/>
              <a:gdLst/>
              <a:ahLst/>
              <a:rect l="l" t="t" r="r" b="b"/>
              <a:pathLst>
                <a:path w="126" h="126">
                  <a:moveTo>
                    <a:pt x="63" y="0"/>
                  </a:moveTo>
                  <a:lnTo>
                    <a:pt x="126" y="63"/>
                  </a:lnTo>
                  <a:lnTo>
                    <a:pt x="63" y="126"/>
                  </a:lnTo>
                  <a:lnTo>
                    <a:pt x="0" y="63"/>
                  </a:lnTo>
                  <a:lnTo>
                    <a:pt x="63" y="0"/>
                  </a:lnTo>
                  <a:close/>
                </a:path>
              </a:pathLst>
            </a:custGeom>
            <a:solidFill>
              <a:srgbClr val="ff3300"/>
            </a:solidFill>
            <a:ln w="14288">
              <a:solidFill>
                <a:srgbClr val="ffff00"/>
              </a:solidFill>
              <a:round/>
            </a:ln>
          </p:spPr>
          <p:style>
            <a:lnRef idx="0"/>
            <a:fillRef idx="0"/>
            <a:effectRef idx="0"/>
            <a:fontRef idx="minor"/>
          </p:style>
        </p:sp>
        <p:sp>
          <p:nvSpPr>
            <p:cNvPr id="150" name="Freeform 7"/>
            <p:cNvSpPr/>
            <p:nvPr/>
          </p:nvSpPr>
          <p:spPr>
            <a:xfrm>
              <a:off x="6970680" y="1887480"/>
              <a:ext cx="205200" cy="221040"/>
            </a:xfrm>
            <a:custGeom>
              <a:avLst/>
              <a:gdLst/>
              <a:ahLst/>
              <a:rect l="l" t="t" r="r" b="b"/>
              <a:pathLst>
                <a:path w="126" h="126">
                  <a:moveTo>
                    <a:pt x="63" y="0"/>
                  </a:moveTo>
                  <a:lnTo>
                    <a:pt x="126" y="63"/>
                  </a:lnTo>
                  <a:lnTo>
                    <a:pt x="63" y="126"/>
                  </a:lnTo>
                  <a:lnTo>
                    <a:pt x="0" y="63"/>
                  </a:lnTo>
                  <a:lnTo>
                    <a:pt x="63" y="0"/>
                  </a:lnTo>
                  <a:close/>
                </a:path>
              </a:pathLst>
            </a:custGeom>
            <a:solidFill>
              <a:srgbClr val="ff3300"/>
            </a:solidFill>
            <a:ln w="14288">
              <a:solidFill>
                <a:srgbClr val="ffff00"/>
              </a:solidFill>
              <a:round/>
            </a:ln>
          </p:spPr>
          <p:style>
            <a:lnRef idx="0"/>
            <a:fillRef idx="0"/>
            <a:effectRef idx="0"/>
            <a:fontRef idx="minor"/>
          </p:style>
        </p:sp>
        <p:sp>
          <p:nvSpPr>
            <p:cNvPr id="151" name="Rectangle 8"/>
            <p:cNvSpPr/>
            <p:nvPr/>
          </p:nvSpPr>
          <p:spPr>
            <a:xfrm>
              <a:off x="2076480" y="1119240"/>
              <a:ext cx="5261400" cy="3561120"/>
            </a:xfrm>
            <a:prstGeom prst="rect">
              <a:avLst/>
            </a:prstGeom>
            <a:noFill/>
            <a:ln w="0">
              <a:noFill/>
            </a:ln>
          </p:spPr>
          <p:style>
            <a:lnRef idx="0"/>
            <a:fillRef idx="0"/>
            <a:effectRef idx="0"/>
            <a:fontRef idx="minor"/>
          </p:style>
        </p:sp>
        <p:sp>
          <p:nvSpPr>
            <p:cNvPr id="152" name="Line 9"/>
            <p:cNvSpPr/>
            <p:nvPr/>
          </p:nvSpPr>
          <p:spPr>
            <a:xfrm>
              <a:off x="2076120" y="3786120"/>
              <a:ext cx="5262840" cy="3240"/>
            </a:xfrm>
            <a:prstGeom prst="line">
              <a:avLst/>
            </a:prstGeom>
            <a:ln w="0">
              <a:solidFill>
                <a:srgbClr val="000000"/>
              </a:solidFill>
              <a:prstDash val="sysDot"/>
            </a:ln>
          </p:spPr>
          <p:style>
            <a:lnRef idx="0"/>
            <a:fillRef idx="0"/>
            <a:effectRef idx="0"/>
            <a:fontRef idx="minor"/>
          </p:style>
        </p:sp>
        <p:sp>
          <p:nvSpPr>
            <p:cNvPr id="153" name="Line 10"/>
            <p:cNvSpPr/>
            <p:nvPr/>
          </p:nvSpPr>
          <p:spPr>
            <a:xfrm>
              <a:off x="2076120" y="2909880"/>
              <a:ext cx="5262840" cy="1440"/>
            </a:xfrm>
            <a:prstGeom prst="line">
              <a:avLst/>
            </a:prstGeom>
            <a:ln w="0">
              <a:solidFill>
                <a:srgbClr val="000000"/>
              </a:solidFill>
              <a:prstDash val="sysDot"/>
            </a:ln>
          </p:spPr>
          <p:style>
            <a:lnRef idx="0"/>
            <a:fillRef idx="0"/>
            <a:effectRef idx="0"/>
            <a:fontRef idx="minor"/>
          </p:style>
        </p:sp>
        <p:sp>
          <p:nvSpPr>
            <p:cNvPr id="154" name="Line 11"/>
            <p:cNvSpPr/>
            <p:nvPr/>
          </p:nvSpPr>
          <p:spPr>
            <a:xfrm>
              <a:off x="2063520" y="1996920"/>
              <a:ext cx="5262480" cy="1440"/>
            </a:xfrm>
            <a:prstGeom prst="line">
              <a:avLst/>
            </a:prstGeom>
            <a:ln w="0">
              <a:solidFill>
                <a:srgbClr val="000000"/>
              </a:solidFill>
              <a:prstDash val="sysDot"/>
            </a:ln>
          </p:spPr>
          <p:style>
            <a:lnRef idx="0"/>
            <a:fillRef idx="0"/>
            <a:effectRef idx="0"/>
            <a:fontRef idx="minor"/>
          </p:style>
        </p:sp>
        <p:sp>
          <p:nvSpPr>
            <p:cNvPr id="155" name="Line 12"/>
            <p:cNvSpPr/>
            <p:nvPr/>
          </p:nvSpPr>
          <p:spPr>
            <a:xfrm>
              <a:off x="2076120" y="1118880"/>
              <a:ext cx="5262840" cy="3240"/>
            </a:xfrm>
            <a:prstGeom prst="line">
              <a:avLst/>
            </a:prstGeom>
            <a:ln w="0">
              <a:solidFill>
                <a:srgbClr val="ffff99"/>
              </a:solidFill>
            </a:ln>
          </p:spPr>
          <p:style>
            <a:lnRef idx="0"/>
            <a:fillRef idx="0"/>
            <a:effectRef idx="0"/>
            <a:fontRef idx="minor"/>
          </p:style>
        </p:sp>
        <p:sp>
          <p:nvSpPr>
            <p:cNvPr id="156" name="Rectangle 13"/>
            <p:cNvSpPr/>
            <p:nvPr/>
          </p:nvSpPr>
          <p:spPr>
            <a:xfrm>
              <a:off x="2076480" y="1119240"/>
              <a:ext cx="5261400" cy="3561120"/>
            </a:xfrm>
            <a:prstGeom prst="rect">
              <a:avLst/>
            </a:prstGeom>
            <a:noFill/>
            <a:ln w="28575">
              <a:solidFill>
                <a:srgbClr val="000000"/>
              </a:solidFill>
              <a:miter/>
            </a:ln>
          </p:spPr>
          <p:style>
            <a:lnRef idx="0"/>
            <a:fillRef idx="0"/>
            <a:effectRef idx="0"/>
            <a:fontRef idx="minor"/>
          </p:style>
        </p:sp>
        <p:sp>
          <p:nvSpPr>
            <p:cNvPr id="157" name="Line 14"/>
            <p:cNvSpPr/>
            <p:nvPr/>
          </p:nvSpPr>
          <p:spPr>
            <a:xfrm>
              <a:off x="2076120" y="1118880"/>
              <a:ext cx="1800" cy="3562560"/>
            </a:xfrm>
            <a:prstGeom prst="line">
              <a:avLst/>
            </a:prstGeom>
            <a:ln w="28575">
              <a:solidFill>
                <a:srgbClr val="000000"/>
              </a:solidFill>
              <a:round/>
            </a:ln>
          </p:spPr>
          <p:style>
            <a:lnRef idx="0"/>
            <a:fillRef idx="0"/>
            <a:effectRef idx="0"/>
            <a:fontRef idx="minor"/>
          </p:style>
        </p:sp>
        <p:sp>
          <p:nvSpPr>
            <p:cNvPr id="158" name="Line 15"/>
            <p:cNvSpPr/>
            <p:nvPr/>
          </p:nvSpPr>
          <p:spPr>
            <a:xfrm>
              <a:off x="2076120" y="4681440"/>
              <a:ext cx="74880" cy="1440"/>
            </a:xfrm>
            <a:prstGeom prst="line">
              <a:avLst/>
            </a:prstGeom>
            <a:ln w="28575">
              <a:solidFill>
                <a:srgbClr val="000000"/>
              </a:solidFill>
              <a:round/>
            </a:ln>
          </p:spPr>
          <p:style>
            <a:lnRef idx="0"/>
            <a:fillRef idx="0"/>
            <a:effectRef idx="0"/>
            <a:fontRef idx="minor"/>
          </p:style>
        </p:sp>
        <p:sp>
          <p:nvSpPr>
            <p:cNvPr id="159" name="Line 16"/>
            <p:cNvSpPr/>
            <p:nvPr/>
          </p:nvSpPr>
          <p:spPr>
            <a:xfrm>
              <a:off x="2076120" y="3786120"/>
              <a:ext cx="74880" cy="3240"/>
            </a:xfrm>
            <a:prstGeom prst="line">
              <a:avLst/>
            </a:prstGeom>
            <a:ln w="28575">
              <a:solidFill>
                <a:srgbClr val="000000"/>
              </a:solidFill>
              <a:round/>
            </a:ln>
          </p:spPr>
          <p:style>
            <a:lnRef idx="0"/>
            <a:fillRef idx="0"/>
            <a:effectRef idx="0"/>
            <a:fontRef idx="minor"/>
          </p:style>
        </p:sp>
        <p:sp>
          <p:nvSpPr>
            <p:cNvPr id="160" name="Line 17"/>
            <p:cNvSpPr/>
            <p:nvPr/>
          </p:nvSpPr>
          <p:spPr>
            <a:xfrm>
              <a:off x="2076120" y="2909880"/>
              <a:ext cx="74880" cy="1440"/>
            </a:xfrm>
            <a:prstGeom prst="line">
              <a:avLst/>
            </a:prstGeom>
            <a:ln w="28575">
              <a:solidFill>
                <a:srgbClr val="000000"/>
              </a:solidFill>
              <a:round/>
            </a:ln>
          </p:spPr>
          <p:style>
            <a:lnRef idx="0"/>
            <a:fillRef idx="0"/>
            <a:effectRef idx="0"/>
            <a:fontRef idx="minor"/>
          </p:style>
        </p:sp>
        <p:sp>
          <p:nvSpPr>
            <p:cNvPr id="161" name="Line 18"/>
            <p:cNvSpPr/>
            <p:nvPr/>
          </p:nvSpPr>
          <p:spPr>
            <a:xfrm>
              <a:off x="2076120" y="2014200"/>
              <a:ext cx="74880" cy="1800"/>
            </a:xfrm>
            <a:prstGeom prst="line">
              <a:avLst/>
            </a:prstGeom>
            <a:ln w="28575">
              <a:solidFill>
                <a:srgbClr val="000000"/>
              </a:solidFill>
              <a:round/>
            </a:ln>
          </p:spPr>
          <p:style>
            <a:lnRef idx="0"/>
            <a:fillRef idx="0"/>
            <a:effectRef idx="0"/>
            <a:fontRef idx="minor"/>
          </p:style>
        </p:sp>
        <p:sp>
          <p:nvSpPr>
            <p:cNvPr id="162" name="Line 19"/>
            <p:cNvSpPr/>
            <p:nvPr/>
          </p:nvSpPr>
          <p:spPr>
            <a:xfrm>
              <a:off x="2076120" y="1118880"/>
              <a:ext cx="74880" cy="3240"/>
            </a:xfrm>
            <a:prstGeom prst="line">
              <a:avLst/>
            </a:prstGeom>
            <a:ln w="28575">
              <a:solidFill>
                <a:srgbClr val="000000"/>
              </a:solidFill>
              <a:round/>
            </a:ln>
          </p:spPr>
          <p:style>
            <a:lnRef idx="0"/>
            <a:fillRef idx="0"/>
            <a:effectRef idx="0"/>
            <a:fontRef idx="minor"/>
          </p:style>
        </p:sp>
        <p:sp>
          <p:nvSpPr>
            <p:cNvPr id="163" name="Line 20"/>
            <p:cNvSpPr/>
            <p:nvPr/>
          </p:nvSpPr>
          <p:spPr>
            <a:xfrm>
              <a:off x="2076120" y="4681440"/>
              <a:ext cx="5262840" cy="1440"/>
            </a:xfrm>
            <a:prstGeom prst="line">
              <a:avLst/>
            </a:prstGeom>
            <a:ln w="28575">
              <a:solidFill>
                <a:srgbClr val="000000"/>
              </a:solidFill>
              <a:round/>
            </a:ln>
          </p:spPr>
          <p:style>
            <a:lnRef idx="0"/>
            <a:fillRef idx="0"/>
            <a:effectRef idx="0"/>
            <a:fontRef idx="minor"/>
          </p:style>
        </p:sp>
        <p:sp>
          <p:nvSpPr>
            <p:cNvPr id="164" name="Line 21"/>
            <p:cNvSpPr/>
            <p:nvPr/>
          </p:nvSpPr>
          <p:spPr>
            <a:xfrm flipV="1">
              <a:off x="2076120" y="4617720"/>
              <a:ext cx="1800" cy="63720"/>
            </a:xfrm>
            <a:prstGeom prst="line">
              <a:avLst/>
            </a:prstGeom>
            <a:ln w="28575">
              <a:solidFill>
                <a:srgbClr val="000000"/>
              </a:solidFill>
              <a:round/>
            </a:ln>
          </p:spPr>
          <p:style>
            <a:lnRef idx="0"/>
            <a:fillRef idx="0"/>
            <a:effectRef idx="0"/>
            <a:fontRef idx="minor"/>
          </p:style>
        </p:sp>
        <p:sp>
          <p:nvSpPr>
            <p:cNvPr id="165" name="Line 22"/>
            <p:cNvSpPr/>
            <p:nvPr/>
          </p:nvSpPr>
          <p:spPr>
            <a:xfrm flipV="1">
              <a:off x="2341440" y="4617720"/>
              <a:ext cx="1440" cy="63720"/>
            </a:xfrm>
            <a:prstGeom prst="line">
              <a:avLst/>
            </a:prstGeom>
            <a:ln w="28575">
              <a:solidFill>
                <a:srgbClr val="000000"/>
              </a:solidFill>
              <a:round/>
            </a:ln>
          </p:spPr>
          <p:style>
            <a:lnRef idx="0"/>
            <a:fillRef idx="0"/>
            <a:effectRef idx="0"/>
            <a:fontRef idx="minor"/>
          </p:style>
        </p:sp>
        <p:sp>
          <p:nvSpPr>
            <p:cNvPr id="166" name="Line 23"/>
            <p:cNvSpPr/>
            <p:nvPr/>
          </p:nvSpPr>
          <p:spPr>
            <a:xfrm flipV="1">
              <a:off x="2608200" y="4617720"/>
              <a:ext cx="1440" cy="63720"/>
            </a:xfrm>
            <a:prstGeom prst="line">
              <a:avLst/>
            </a:prstGeom>
            <a:ln w="28575">
              <a:solidFill>
                <a:srgbClr val="000000"/>
              </a:solidFill>
              <a:round/>
            </a:ln>
          </p:spPr>
          <p:style>
            <a:lnRef idx="0"/>
            <a:fillRef idx="0"/>
            <a:effectRef idx="0"/>
            <a:fontRef idx="minor"/>
          </p:style>
        </p:sp>
        <p:sp>
          <p:nvSpPr>
            <p:cNvPr id="167" name="Line 24"/>
            <p:cNvSpPr/>
            <p:nvPr/>
          </p:nvSpPr>
          <p:spPr>
            <a:xfrm flipV="1">
              <a:off x="2860560" y="4617720"/>
              <a:ext cx="1440" cy="63720"/>
            </a:xfrm>
            <a:prstGeom prst="line">
              <a:avLst/>
            </a:prstGeom>
            <a:ln w="28575">
              <a:solidFill>
                <a:srgbClr val="000000"/>
              </a:solidFill>
              <a:round/>
            </a:ln>
          </p:spPr>
          <p:style>
            <a:lnRef idx="0"/>
            <a:fillRef idx="0"/>
            <a:effectRef idx="0"/>
            <a:fontRef idx="minor"/>
          </p:style>
        </p:sp>
        <p:sp>
          <p:nvSpPr>
            <p:cNvPr id="168" name="Line 25"/>
            <p:cNvSpPr/>
            <p:nvPr/>
          </p:nvSpPr>
          <p:spPr>
            <a:xfrm flipV="1">
              <a:off x="3125520" y="4617720"/>
              <a:ext cx="1800" cy="63720"/>
            </a:xfrm>
            <a:prstGeom prst="line">
              <a:avLst/>
            </a:prstGeom>
            <a:ln w="28575">
              <a:solidFill>
                <a:srgbClr val="000000"/>
              </a:solidFill>
              <a:round/>
            </a:ln>
          </p:spPr>
          <p:style>
            <a:lnRef idx="0"/>
            <a:fillRef idx="0"/>
            <a:effectRef idx="0"/>
            <a:fontRef idx="minor"/>
          </p:style>
        </p:sp>
        <p:sp>
          <p:nvSpPr>
            <p:cNvPr id="169" name="Line 26"/>
            <p:cNvSpPr/>
            <p:nvPr/>
          </p:nvSpPr>
          <p:spPr>
            <a:xfrm flipV="1">
              <a:off x="3392280" y="4617720"/>
              <a:ext cx="1440" cy="63720"/>
            </a:xfrm>
            <a:prstGeom prst="line">
              <a:avLst/>
            </a:prstGeom>
            <a:ln w="28575">
              <a:solidFill>
                <a:srgbClr val="000000"/>
              </a:solidFill>
              <a:round/>
            </a:ln>
          </p:spPr>
          <p:style>
            <a:lnRef idx="0"/>
            <a:fillRef idx="0"/>
            <a:effectRef idx="0"/>
            <a:fontRef idx="minor"/>
          </p:style>
        </p:sp>
        <p:sp>
          <p:nvSpPr>
            <p:cNvPr id="170" name="Line 27"/>
            <p:cNvSpPr/>
            <p:nvPr/>
          </p:nvSpPr>
          <p:spPr>
            <a:xfrm flipV="1">
              <a:off x="3657600" y="4617720"/>
              <a:ext cx="1440" cy="63720"/>
            </a:xfrm>
            <a:prstGeom prst="line">
              <a:avLst/>
            </a:prstGeom>
            <a:ln w="28575">
              <a:solidFill>
                <a:srgbClr val="000000"/>
              </a:solidFill>
              <a:round/>
            </a:ln>
          </p:spPr>
          <p:style>
            <a:lnRef idx="0"/>
            <a:fillRef idx="0"/>
            <a:effectRef idx="0"/>
            <a:fontRef idx="minor"/>
          </p:style>
        </p:sp>
        <p:sp>
          <p:nvSpPr>
            <p:cNvPr id="171" name="Line 28"/>
            <p:cNvSpPr/>
            <p:nvPr/>
          </p:nvSpPr>
          <p:spPr>
            <a:xfrm flipV="1">
              <a:off x="3925800" y="4617720"/>
              <a:ext cx="1440" cy="63720"/>
            </a:xfrm>
            <a:prstGeom prst="line">
              <a:avLst/>
            </a:prstGeom>
            <a:ln w="28575">
              <a:solidFill>
                <a:srgbClr val="000000"/>
              </a:solidFill>
              <a:round/>
            </a:ln>
          </p:spPr>
          <p:style>
            <a:lnRef idx="0"/>
            <a:fillRef idx="0"/>
            <a:effectRef idx="0"/>
            <a:fontRef idx="minor"/>
          </p:style>
        </p:sp>
        <p:sp>
          <p:nvSpPr>
            <p:cNvPr id="172" name="Line 29"/>
            <p:cNvSpPr/>
            <p:nvPr/>
          </p:nvSpPr>
          <p:spPr>
            <a:xfrm flipV="1">
              <a:off x="4176360" y="4617720"/>
              <a:ext cx="1800" cy="63720"/>
            </a:xfrm>
            <a:prstGeom prst="line">
              <a:avLst/>
            </a:prstGeom>
            <a:ln w="28575">
              <a:solidFill>
                <a:srgbClr val="000000"/>
              </a:solidFill>
              <a:round/>
            </a:ln>
          </p:spPr>
          <p:style>
            <a:lnRef idx="0"/>
            <a:fillRef idx="0"/>
            <a:effectRef idx="0"/>
            <a:fontRef idx="minor"/>
          </p:style>
        </p:sp>
        <p:sp>
          <p:nvSpPr>
            <p:cNvPr id="173" name="Line 30"/>
            <p:cNvSpPr/>
            <p:nvPr/>
          </p:nvSpPr>
          <p:spPr>
            <a:xfrm flipV="1">
              <a:off x="4441680" y="4617720"/>
              <a:ext cx="1440" cy="63720"/>
            </a:xfrm>
            <a:prstGeom prst="line">
              <a:avLst/>
            </a:prstGeom>
            <a:ln w="28575">
              <a:solidFill>
                <a:srgbClr val="000000"/>
              </a:solidFill>
              <a:round/>
            </a:ln>
          </p:spPr>
          <p:style>
            <a:lnRef idx="0"/>
            <a:fillRef idx="0"/>
            <a:effectRef idx="0"/>
            <a:fontRef idx="minor"/>
          </p:style>
        </p:sp>
        <p:sp>
          <p:nvSpPr>
            <p:cNvPr id="174" name="Line 31"/>
            <p:cNvSpPr/>
            <p:nvPr/>
          </p:nvSpPr>
          <p:spPr>
            <a:xfrm flipV="1">
              <a:off x="4708440" y="4617720"/>
              <a:ext cx="1440" cy="63720"/>
            </a:xfrm>
            <a:prstGeom prst="line">
              <a:avLst/>
            </a:prstGeom>
            <a:ln w="28575">
              <a:solidFill>
                <a:srgbClr val="000000"/>
              </a:solidFill>
              <a:round/>
            </a:ln>
          </p:spPr>
          <p:style>
            <a:lnRef idx="0"/>
            <a:fillRef idx="0"/>
            <a:effectRef idx="0"/>
            <a:fontRef idx="minor"/>
          </p:style>
        </p:sp>
        <p:sp>
          <p:nvSpPr>
            <p:cNvPr id="175" name="Line 32"/>
            <p:cNvSpPr/>
            <p:nvPr/>
          </p:nvSpPr>
          <p:spPr>
            <a:xfrm flipV="1">
              <a:off x="4973400" y="4617720"/>
              <a:ext cx="1800" cy="63720"/>
            </a:xfrm>
            <a:prstGeom prst="line">
              <a:avLst/>
            </a:prstGeom>
            <a:ln w="28575">
              <a:solidFill>
                <a:srgbClr val="000000"/>
              </a:solidFill>
              <a:round/>
            </a:ln>
          </p:spPr>
          <p:style>
            <a:lnRef idx="0"/>
            <a:fillRef idx="0"/>
            <a:effectRef idx="0"/>
            <a:fontRef idx="minor"/>
          </p:style>
        </p:sp>
        <p:sp>
          <p:nvSpPr>
            <p:cNvPr id="176" name="Line 33"/>
            <p:cNvSpPr/>
            <p:nvPr/>
          </p:nvSpPr>
          <p:spPr>
            <a:xfrm flipV="1">
              <a:off x="5240160" y="4617720"/>
              <a:ext cx="1440" cy="63720"/>
            </a:xfrm>
            <a:prstGeom prst="line">
              <a:avLst/>
            </a:prstGeom>
            <a:ln w="28575">
              <a:solidFill>
                <a:srgbClr val="000000"/>
              </a:solidFill>
              <a:round/>
            </a:ln>
          </p:spPr>
          <p:style>
            <a:lnRef idx="0"/>
            <a:fillRef idx="0"/>
            <a:effectRef idx="0"/>
            <a:fontRef idx="minor"/>
          </p:style>
        </p:sp>
        <p:sp>
          <p:nvSpPr>
            <p:cNvPr id="177" name="Line 34"/>
            <p:cNvSpPr/>
            <p:nvPr/>
          </p:nvSpPr>
          <p:spPr>
            <a:xfrm flipV="1">
              <a:off x="5492520" y="4617720"/>
              <a:ext cx="1800" cy="63720"/>
            </a:xfrm>
            <a:prstGeom prst="line">
              <a:avLst/>
            </a:prstGeom>
            <a:ln w="28575">
              <a:solidFill>
                <a:srgbClr val="000000"/>
              </a:solidFill>
              <a:round/>
            </a:ln>
          </p:spPr>
          <p:style>
            <a:lnRef idx="0"/>
            <a:fillRef idx="0"/>
            <a:effectRef idx="0"/>
            <a:fontRef idx="minor"/>
          </p:style>
        </p:sp>
        <p:sp>
          <p:nvSpPr>
            <p:cNvPr id="178" name="Line 35"/>
            <p:cNvSpPr/>
            <p:nvPr/>
          </p:nvSpPr>
          <p:spPr>
            <a:xfrm flipV="1">
              <a:off x="5757840" y="4617720"/>
              <a:ext cx="1440" cy="63720"/>
            </a:xfrm>
            <a:prstGeom prst="line">
              <a:avLst/>
            </a:prstGeom>
            <a:ln w="28575">
              <a:solidFill>
                <a:srgbClr val="000000"/>
              </a:solidFill>
              <a:round/>
            </a:ln>
          </p:spPr>
          <p:style>
            <a:lnRef idx="0"/>
            <a:fillRef idx="0"/>
            <a:effectRef idx="0"/>
            <a:fontRef idx="minor"/>
          </p:style>
        </p:sp>
        <p:sp>
          <p:nvSpPr>
            <p:cNvPr id="179" name="Line 36"/>
            <p:cNvSpPr/>
            <p:nvPr/>
          </p:nvSpPr>
          <p:spPr>
            <a:xfrm flipV="1">
              <a:off x="6022800" y="4617720"/>
              <a:ext cx="1440" cy="63720"/>
            </a:xfrm>
            <a:prstGeom prst="line">
              <a:avLst/>
            </a:prstGeom>
            <a:ln w="28575">
              <a:solidFill>
                <a:srgbClr val="000000"/>
              </a:solidFill>
              <a:round/>
            </a:ln>
          </p:spPr>
          <p:style>
            <a:lnRef idx="0"/>
            <a:fillRef idx="0"/>
            <a:effectRef idx="0"/>
            <a:fontRef idx="minor"/>
          </p:style>
        </p:sp>
        <p:sp>
          <p:nvSpPr>
            <p:cNvPr id="180" name="Line 37"/>
            <p:cNvSpPr/>
            <p:nvPr/>
          </p:nvSpPr>
          <p:spPr>
            <a:xfrm flipV="1">
              <a:off x="6289560" y="4617720"/>
              <a:ext cx="1440" cy="63720"/>
            </a:xfrm>
            <a:prstGeom prst="line">
              <a:avLst/>
            </a:prstGeom>
            <a:ln w="28575">
              <a:solidFill>
                <a:srgbClr val="000000"/>
              </a:solidFill>
              <a:round/>
            </a:ln>
          </p:spPr>
          <p:style>
            <a:lnRef idx="0"/>
            <a:fillRef idx="0"/>
            <a:effectRef idx="0"/>
            <a:fontRef idx="minor"/>
          </p:style>
        </p:sp>
        <p:sp>
          <p:nvSpPr>
            <p:cNvPr id="181" name="Line 38"/>
            <p:cNvSpPr/>
            <p:nvPr/>
          </p:nvSpPr>
          <p:spPr>
            <a:xfrm flipV="1">
              <a:off x="6556320" y="4617720"/>
              <a:ext cx="1440" cy="63720"/>
            </a:xfrm>
            <a:prstGeom prst="line">
              <a:avLst/>
            </a:prstGeom>
            <a:ln w="28575">
              <a:solidFill>
                <a:srgbClr val="000000"/>
              </a:solidFill>
              <a:round/>
            </a:ln>
          </p:spPr>
          <p:style>
            <a:lnRef idx="0"/>
            <a:fillRef idx="0"/>
            <a:effectRef idx="0"/>
            <a:fontRef idx="minor"/>
          </p:style>
        </p:sp>
        <p:sp>
          <p:nvSpPr>
            <p:cNvPr id="182" name="Line 39"/>
            <p:cNvSpPr/>
            <p:nvPr/>
          </p:nvSpPr>
          <p:spPr>
            <a:xfrm flipV="1">
              <a:off x="6806880" y="4617720"/>
              <a:ext cx="1800" cy="63720"/>
            </a:xfrm>
            <a:prstGeom prst="line">
              <a:avLst/>
            </a:prstGeom>
            <a:ln w="28575">
              <a:solidFill>
                <a:srgbClr val="000000"/>
              </a:solidFill>
              <a:round/>
            </a:ln>
          </p:spPr>
          <p:style>
            <a:lnRef idx="0"/>
            <a:fillRef idx="0"/>
            <a:effectRef idx="0"/>
            <a:fontRef idx="minor"/>
          </p:style>
        </p:sp>
        <p:sp>
          <p:nvSpPr>
            <p:cNvPr id="183" name="Line 40"/>
            <p:cNvSpPr/>
            <p:nvPr/>
          </p:nvSpPr>
          <p:spPr>
            <a:xfrm flipV="1">
              <a:off x="7073640" y="4617720"/>
              <a:ext cx="1800" cy="63720"/>
            </a:xfrm>
            <a:prstGeom prst="line">
              <a:avLst/>
            </a:prstGeom>
            <a:ln w="28575">
              <a:solidFill>
                <a:srgbClr val="000000"/>
              </a:solidFill>
              <a:round/>
            </a:ln>
          </p:spPr>
          <p:style>
            <a:lnRef idx="0"/>
            <a:fillRef idx="0"/>
            <a:effectRef idx="0"/>
            <a:fontRef idx="minor"/>
          </p:style>
        </p:sp>
        <p:sp>
          <p:nvSpPr>
            <p:cNvPr id="184" name="Line 41"/>
            <p:cNvSpPr/>
            <p:nvPr/>
          </p:nvSpPr>
          <p:spPr>
            <a:xfrm flipV="1">
              <a:off x="7338960" y="4617720"/>
              <a:ext cx="1440" cy="63720"/>
            </a:xfrm>
            <a:prstGeom prst="line">
              <a:avLst/>
            </a:prstGeom>
            <a:ln w="28575">
              <a:solidFill>
                <a:srgbClr val="000000"/>
              </a:solidFill>
              <a:round/>
            </a:ln>
          </p:spPr>
          <p:style>
            <a:lnRef idx="0"/>
            <a:fillRef idx="0"/>
            <a:effectRef idx="0"/>
            <a:fontRef idx="minor"/>
          </p:style>
        </p:sp>
        <p:sp>
          <p:nvSpPr>
            <p:cNvPr id="185" name="Line 42"/>
            <p:cNvSpPr/>
            <p:nvPr/>
          </p:nvSpPr>
          <p:spPr>
            <a:xfrm flipV="1">
              <a:off x="2076120" y="4601880"/>
              <a:ext cx="1800" cy="158760"/>
            </a:xfrm>
            <a:prstGeom prst="line">
              <a:avLst/>
            </a:prstGeom>
            <a:ln w="28575">
              <a:solidFill>
                <a:srgbClr val="000000"/>
              </a:solidFill>
              <a:round/>
            </a:ln>
          </p:spPr>
          <p:style>
            <a:lnRef idx="0"/>
            <a:fillRef idx="0"/>
            <a:effectRef idx="0"/>
            <a:fontRef idx="minor"/>
          </p:style>
        </p:sp>
        <p:sp>
          <p:nvSpPr>
            <p:cNvPr id="186" name="Line 43"/>
            <p:cNvSpPr/>
            <p:nvPr/>
          </p:nvSpPr>
          <p:spPr>
            <a:xfrm flipV="1">
              <a:off x="3392280" y="4601880"/>
              <a:ext cx="1440" cy="158760"/>
            </a:xfrm>
            <a:prstGeom prst="line">
              <a:avLst/>
            </a:prstGeom>
            <a:ln w="28575">
              <a:solidFill>
                <a:srgbClr val="000000"/>
              </a:solidFill>
              <a:round/>
            </a:ln>
          </p:spPr>
          <p:style>
            <a:lnRef idx="0"/>
            <a:fillRef idx="0"/>
            <a:effectRef idx="0"/>
            <a:fontRef idx="minor"/>
          </p:style>
        </p:sp>
        <p:sp>
          <p:nvSpPr>
            <p:cNvPr id="187" name="Line 44"/>
            <p:cNvSpPr/>
            <p:nvPr/>
          </p:nvSpPr>
          <p:spPr>
            <a:xfrm flipV="1">
              <a:off x="4708440" y="4601880"/>
              <a:ext cx="1440" cy="158760"/>
            </a:xfrm>
            <a:prstGeom prst="line">
              <a:avLst/>
            </a:prstGeom>
            <a:ln w="28575">
              <a:solidFill>
                <a:srgbClr val="000000"/>
              </a:solidFill>
              <a:round/>
            </a:ln>
          </p:spPr>
          <p:style>
            <a:lnRef idx="0"/>
            <a:fillRef idx="0"/>
            <a:effectRef idx="0"/>
            <a:fontRef idx="minor"/>
          </p:style>
        </p:sp>
        <p:sp>
          <p:nvSpPr>
            <p:cNvPr id="188" name="Line 45"/>
            <p:cNvSpPr/>
            <p:nvPr/>
          </p:nvSpPr>
          <p:spPr>
            <a:xfrm flipV="1">
              <a:off x="6022800" y="4601880"/>
              <a:ext cx="1440" cy="158760"/>
            </a:xfrm>
            <a:prstGeom prst="line">
              <a:avLst/>
            </a:prstGeom>
            <a:ln w="28575">
              <a:solidFill>
                <a:srgbClr val="000000"/>
              </a:solidFill>
              <a:round/>
            </a:ln>
          </p:spPr>
          <p:style>
            <a:lnRef idx="0"/>
            <a:fillRef idx="0"/>
            <a:effectRef idx="0"/>
            <a:fontRef idx="minor"/>
          </p:style>
        </p:sp>
        <p:sp>
          <p:nvSpPr>
            <p:cNvPr id="189" name="Line 46"/>
            <p:cNvSpPr/>
            <p:nvPr/>
          </p:nvSpPr>
          <p:spPr>
            <a:xfrm flipV="1">
              <a:off x="7338960" y="4601880"/>
              <a:ext cx="1440" cy="158760"/>
            </a:xfrm>
            <a:prstGeom prst="line">
              <a:avLst/>
            </a:prstGeom>
            <a:ln w="28575">
              <a:solidFill>
                <a:srgbClr val="000000"/>
              </a:solidFill>
              <a:round/>
            </a:ln>
          </p:spPr>
          <p:style>
            <a:lnRef idx="0"/>
            <a:fillRef idx="0"/>
            <a:effectRef idx="0"/>
            <a:fontRef idx="minor"/>
          </p:style>
        </p:sp>
        <p:sp>
          <p:nvSpPr>
            <p:cNvPr id="190" name="Freeform 47"/>
            <p:cNvSpPr/>
            <p:nvPr/>
          </p:nvSpPr>
          <p:spPr>
            <a:xfrm>
              <a:off x="2165400" y="429912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1" name="Freeform 48"/>
            <p:cNvSpPr/>
            <p:nvPr/>
          </p:nvSpPr>
          <p:spPr>
            <a:xfrm>
              <a:off x="2298600" y="428292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2" name="Freeform 49"/>
            <p:cNvSpPr/>
            <p:nvPr/>
          </p:nvSpPr>
          <p:spPr>
            <a:xfrm>
              <a:off x="2563920" y="4282920"/>
              <a:ext cx="148320" cy="159120"/>
            </a:xfrm>
            <a:custGeom>
              <a:avLst/>
              <a:gdLst/>
              <a:ahLst/>
              <a:rect l="l" t="t" r="r" b="b"/>
              <a:pathLst>
                <a:path w="91" h="90">
                  <a:moveTo>
                    <a:pt x="45" y="0"/>
                  </a:moveTo>
                  <a:lnTo>
                    <a:pt x="91"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3" name="Freeform 50"/>
            <p:cNvSpPr/>
            <p:nvPr/>
          </p:nvSpPr>
          <p:spPr>
            <a:xfrm>
              <a:off x="2816280" y="428292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4" name="Freeform 51"/>
            <p:cNvSpPr/>
            <p:nvPr/>
          </p:nvSpPr>
          <p:spPr>
            <a:xfrm>
              <a:off x="3083040" y="3884760"/>
              <a:ext cx="146520" cy="15768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5" name="Freeform 52"/>
            <p:cNvSpPr/>
            <p:nvPr/>
          </p:nvSpPr>
          <p:spPr>
            <a:xfrm>
              <a:off x="3613320" y="404352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6" name="Freeform 53"/>
            <p:cNvSpPr/>
            <p:nvPr/>
          </p:nvSpPr>
          <p:spPr>
            <a:xfrm>
              <a:off x="4013280" y="441000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7" name="Freeform 54"/>
            <p:cNvSpPr/>
            <p:nvPr/>
          </p:nvSpPr>
          <p:spPr>
            <a:xfrm>
              <a:off x="4530600" y="428292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8" name="Freeform 55"/>
            <p:cNvSpPr/>
            <p:nvPr/>
          </p:nvSpPr>
          <p:spPr>
            <a:xfrm>
              <a:off x="4929120" y="399564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199" name="Freeform 56"/>
            <p:cNvSpPr/>
            <p:nvPr/>
          </p:nvSpPr>
          <p:spPr>
            <a:xfrm>
              <a:off x="5329080" y="3821040"/>
              <a:ext cx="146520" cy="15768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200" name="Freeform 57"/>
            <p:cNvSpPr/>
            <p:nvPr/>
          </p:nvSpPr>
          <p:spPr>
            <a:xfrm>
              <a:off x="5978520" y="3419640"/>
              <a:ext cx="146520" cy="159120"/>
            </a:xfrm>
            <a:custGeom>
              <a:avLst/>
              <a:gdLst/>
              <a:ahLst/>
              <a:rect l="l" t="t" r="r" b="b"/>
              <a:pathLst>
                <a:path w="90" h="90">
                  <a:moveTo>
                    <a:pt x="45" y="0"/>
                  </a:moveTo>
                  <a:lnTo>
                    <a:pt x="90" y="45"/>
                  </a:lnTo>
                  <a:lnTo>
                    <a:pt x="45" y="90"/>
                  </a:lnTo>
                  <a:lnTo>
                    <a:pt x="0" y="45"/>
                  </a:lnTo>
                  <a:lnTo>
                    <a:pt x="45" y="0"/>
                  </a:lnTo>
                  <a:close/>
                </a:path>
              </a:pathLst>
            </a:custGeom>
            <a:solidFill>
              <a:srgbClr val="000000"/>
            </a:solidFill>
            <a:ln w="14288">
              <a:solidFill>
                <a:srgbClr val="000000"/>
              </a:solidFill>
              <a:round/>
            </a:ln>
          </p:spPr>
          <p:style>
            <a:lnRef idx="0"/>
            <a:fillRef idx="0"/>
            <a:effectRef idx="0"/>
            <a:fontRef idx="minor"/>
          </p:style>
        </p:sp>
        <p:sp>
          <p:nvSpPr>
            <p:cNvPr id="201" name="Line 58"/>
            <p:cNvSpPr/>
            <p:nvPr/>
          </p:nvSpPr>
          <p:spPr>
            <a:xfrm flipV="1">
              <a:off x="2209680" y="4330440"/>
              <a:ext cx="131760" cy="15840"/>
            </a:xfrm>
            <a:prstGeom prst="line">
              <a:avLst/>
            </a:prstGeom>
            <a:ln w="28575">
              <a:solidFill>
                <a:srgbClr val="ff9900"/>
              </a:solidFill>
              <a:round/>
            </a:ln>
          </p:spPr>
          <p:style>
            <a:lnRef idx="0"/>
            <a:fillRef idx="0"/>
            <a:effectRef idx="0"/>
            <a:fontRef idx="minor"/>
          </p:style>
        </p:sp>
        <p:sp>
          <p:nvSpPr>
            <p:cNvPr id="202" name="Line 59"/>
            <p:cNvSpPr/>
            <p:nvPr/>
          </p:nvSpPr>
          <p:spPr>
            <a:xfrm>
              <a:off x="2341440" y="4330440"/>
              <a:ext cx="266760" cy="1800"/>
            </a:xfrm>
            <a:prstGeom prst="line">
              <a:avLst/>
            </a:prstGeom>
            <a:ln w="28575">
              <a:solidFill>
                <a:srgbClr val="ff9900"/>
              </a:solidFill>
              <a:round/>
            </a:ln>
          </p:spPr>
          <p:style>
            <a:lnRef idx="0"/>
            <a:fillRef idx="0"/>
            <a:effectRef idx="0"/>
            <a:fontRef idx="minor"/>
          </p:style>
        </p:sp>
        <p:sp>
          <p:nvSpPr>
            <p:cNvPr id="203" name="Line 60"/>
            <p:cNvSpPr/>
            <p:nvPr/>
          </p:nvSpPr>
          <p:spPr>
            <a:xfrm>
              <a:off x="2608200" y="4330440"/>
              <a:ext cx="252360" cy="1800"/>
            </a:xfrm>
            <a:prstGeom prst="line">
              <a:avLst/>
            </a:prstGeom>
            <a:ln w="28575">
              <a:solidFill>
                <a:srgbClr val="ff9900"/>
              </a:solidFill>
              <a:round/>
            </a:ln>
          </p:spPr>
          <p:style>
            <a:lnRef idx="0"/>
            <a:fillRef idx="0"/>
            <a:effectRef idx="0"/>
            <a:fontRef idx="minor"/>
          </p:style>
        </p:sp>
        <p:sp>
          <p:nvSpPr>
            <p:cNvPr id="204" name="Line 61"/>
            <p:cNvSpPr/>
            <p:nvPr/>
          </p:nvSpPr>
          <p:spPr>
            <a:xfrm flipV="1">
              <a:off x="2860560" y="3931920"/>
              <a:ext cx="264960" cy="398520"/>
            </a:xfrm>
            <a:prstGeom prst="line">
              <a:avLst/>
            </a:prstGeom>
            <a:ln w="28575">
              <a:solidFill>
                <a:srgbClr val="ff9900"/>
              </a:solidFill>
              <a:round/>
            </a:ln>
          </p:spPr>
          <p:style>
            <a:lnRef idx="0"/>
            <a:fillRef idx="0"/>
            <a:effectRef idx="0"/>
            <a:fontRef idx="minor"/>
          </p:style>
        </p:sp>
        <p:sp>
          <p:nvSpPr>
            <p:cNvPr id="205" name="Line 62"/>
            <p:cNvSpPr/>
            <p:nvPr/>
          </p:nvSpPr>
          <p:spPr>
            <a:xfrm>
              <a:off x="3125520" y="3931920"/>
              <a:ext cx="532080" cy="158760"/>
            </a:xfrm>
            <a:prstGeom prst="line">
              <a:avLst/>
            </a:prstGeom>
            <a:ln w="28575">
              <a:solidFill>
                <a:srgbClr val="ff9900"/>
              </a:solidFill>
              <a:round/>
            </a:ln>
          </p:spPr>
          <p:style>
            <a:lnRef idx="0"/>
            <a:fillRef idx="0"/>
            <a:effectRef idx="0"/>
            <a:fontRef idx="minor"/>
          </p:style>
        </p:sp>
        <p:sp>
          <p:nvSpPr>
            <p:cNvPr id="206" name="Line 63"/>
            <p:cNvSpPr/>
            <p:nvPr/>
          </p:nvSpPr>
          <p:spPr>
            <a:xfrm>
              <a:off x="3657600" y="4090680"/>
              <a:ext cx="399960" cy="368280"/>
            </a:xfrm>
            <a:prstGeom prst="line">
              <a:avLst/>
            </a:prstGeom>
            <a:ln w="28575">
              <a:solidFill>
                <a:srgbClr val="ff9900"/>
              </a:solidFill>
              <a:round/>
            </a:ln>
          </p:spPr>
          <p:style>
            <a:lnRef idx="0"/>
            <a:fillRef idx="0"/>
            <a:effectRef idx="0"/>
            <a:fontRef idx="minor"/>
          </p:style>
        </p:sp>
        <p:sp>
          <p:nvSpPr>
            <p:cNvPr id="207" name="Line 64"/>
            <p:cNvSpPr/>
            <p:nvPr/>
          </p:nvSpPr>
          <p:spPr>
            <a:xfrm flipV="1">
              <a:off x="4057560" y="4330440"/>
              <a:ext cx="517320" cy="128520"/>
            </a:xfrm>
            <a:prstGeom prst="line">
              <a:avLst/>
            </a:prstGeom>
            <a:ln w="28575">
              <a:solidFill>
                <a:srgbClr val="ff9900"/>
              </a:solidFill>
              <a:round/>
            </a:ln>
          </p:spPr>
          <p:style>
            <a:lnRef idx="0"/>
            <a:fillRef idx="0"/>
            <a:effectRef idx="0"/>
            <a:fontRef idx="minor"/>
          </p:style>
        </p:sp>
        <p:sp>
          <p:nvSpPr>
            <p:cNvPr id="208" name="Line 65"/>
            <p:cNvSpPr/>
            <p:nvPr/>
          </p:nvSpPr>
          <p:spPr>
            <a:xfrm flipV="1">
              <a:off x="4574880" y="4043160"/>
              <a:ext cx="398520" cy="287280"/>
            </a:xfrm>
            <a:prstGeom prst="line">
              <a:avLst/>
            </a:prstGeom>
            <a:ln w="28575">
              <a:solidFill>
                <a:srgbClr val="ff9900"/>
              </a:solidFill>
              <a:round/>
            </a:ln>
          </p:spPr>
          <p:style>
            <a:lnRef idx="0"/>
            <a:fillRef idx="0"/>
            <a:effectRef idx="0"/>
            <a:fontRef idx="minor"/>
          </p:style>
        </p:sp>
        <p:sp>
          <p:nvSpPr>
            <p:cNvPr id="209" name="Line 66"/>
            <p:cNvSpPr/>
            <p:nvPr/>
          </p:nvSpPr>
          <p:spPr>
            <a:xfrm flipV="1">
              <a:off x="4973400" y="3868560"/>
              <a:ext cx="399960" cy="174600"/>
            </a:xfrm>
            <a:prstGeom prst="line">
              <a:avLst/>
            </a:prstGeom>
            <a:ln w="28575">
              <a:solidFill>
                <a:srgbClr val="ff9900"/>
              </a:solidFill>
              <a:round/>
            </a:ln>
          </p:spPr>
          <p:style>
            <a:lnRef idx="0"/>
            <a:fillRef idx="0"/>
            <a:effectRef idx="0"/>
            <a:fontRef idx="minor"/>
          </p:style>
        </p:sp>
        <p:sp>
          <p:nvSpPr>
            <p:cNvPr id="210" name="Line 67"/>
            <p:cNvSpPr/>
            <p:nvPr/>
          </p:nvSpPr>
          <p:spPr>
            <a:xfrm flipV="1">
              <a:off x="5373360" y="3468600"/>
              <a:ext cx="649440" cy="399960"/>
            </a:xfrm>
            <a:prstGeom prst="line">
              <a:avLst/>
            </a:prstGeom>
            <a:ln w="28575">
              <a:solidFill>
                <a:srgbClr val="ff9900"/>
              </a:solidFill>
              <a:round/>
            </a:ln>
          </p:spPr>
          <p:style>
            <a:lnRef idx="0"/>
            <a:fillRef idx="0"/>
            <a:effectRef idx="0"/>
            <a:fontRef idx="minor"/>
          </p:style>
        </p:sp>
        <p:sp>
          <p:nvSpPr>
            <p:cNvPr id="211" name="Freeform 68"/>
            <p:cNvSpPr/>
            <p:nvPr/>
          </p:nvSpPr>
          <p:spPr>
            <a:xfrm>
              <a:off x="2135160" y="4267080"/>
              <a:ext cx="146520" cy="15768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2" name="Freeform 69"/>
            <p:cNvSpPr/>
            <p:nvPr/>
          </p:nvSpPr>
          <p:spPr>
            <a:xfrm>
              <a:off x="2268360" y="4251240"/>
              <a:ext cx="146520" cy="15768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3" name="Freeform 70"/>
            <p:cNvSpPr/>
            <p:nvPr/>
          </p:nvSpPr>
          <p:spPr>
            <a:xfrm>
              <a:off x="2533680" y="4251240"/>
              <a:ext cx="148320" cy="157680"/>
            </a:xfrm>
            <a:custGeom>
              <a:avLst/>
              <a:gdLst/>
              <a:ahLst/>
              <a:rect l="l" t="t" r="r" b="b"/>
              <a:pathLst>
                <a:path w="91" h="90">
                  <a:moveTo>
                    <a:pt x="45" y="0"/>
                  </a:moveTo>
                  <a:lnTo>
                    <a:pt x="91"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4" name="Freeform 71"/>
            <p:cNvSpPr/>
            <p:nvPr/>
          </p:nvSpPr>
          <p:spPr>
            <a:xfrm>
              <a:off x="2787480" y="4251240"/>
              <a:ext cx="146520" cy="15768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5" name="Freeform 72"/>
            <p:cNvSpPr/>
            <p:nvPr/>
          </p:nvSpPr>
          <p:spPr>
            <a:xfrm>
              <a:off x="3052800" y="3852720"/>
              <a:ext cx="146520" cy="15768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6" name="Freeform 73"/>
            <p:cNvSpPr/>
            <p:nvPr/>
          </p:nvSpPr>
          <p:spPr>
            <a:xfrm>
              <a:off x="3584520" y="4011480"/>
              <a:ext cx="146520" cy="15912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7" name="Freeform 74"/>
            <p:cNvSpPr/>
            <p:nvPr/>
          </p:nvSpPr>
          <p:spPr>
            <a:xfrm>
              <a:off x="3984480" y="4378320"/>
              <a:ext cx="146520" cy="15912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8" name="Freeform 75"/>
            <p:cNvSpPr/>
            <p:nvPr/>
          </p:nvSpPr>
          <p:spPr>
            <a:xfrm>
              <a:off x="4500720" y="4251240"/>
              <a:ext cx="146520" cy="15768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19" name="Freeform 76"/>
            <p:cNvSpPr/>
            <p:nvPr/>
          </p:nvSpPr>
          <p:spPr>
            <a:xfrm>
              <a:off x="4898880" y="3963960"/>
              <a:ext cx="146520" cy="15912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20" name="Freeform 77"/>
            <p:cNvSpPr/>
            <p:nvPr/>
          </p:nvSpPr>
          <p:spPr>
            <a:xfrm>
              <a:off x="5291280" y="3782880"/>
              <a:ext cx="146520" cy="160920"/>
            </a:xfrm>
            <a:custGeom>
              <a:avLst/>
              <a:gdLst/>
              <a:ahLst/>
              <a:rect l="l" t="t" r="r" b="b"/>
              <a:pathLst>
                <a:path w="90" h="91">
                  <a:moveTo>
                    <a:pt x="45" y="0"/>
                  </a:moveTo>
                  <a:lnTo>
                    <a:pt x="90" y="46"/>
                  </a:lnTo>
                  <a:lnTo>
                    <a:pt x="45" y="91"/>
                  </a:lnTo>
                  <a:lnTo>
                    <a:pt x="0" y="46"/>
                  </a:lnTo>
                  <a:lnTo>
                    <a:pt x="45" y="0"/>
                  </a:lnTo>
                  <a:close/>
                </a:path>
              </a:pathLst>
            </a:custGeom>
            <a:solidFill>
              <a:srgbClr val="ffcc00"/>
            </a:solidFill>
            <a:ln w="14288">
              <a:solidFill>
                <a:srgbClr val="ffcc00"/>
              </a:solidFill>
              <a:round/>
            </a:ln>
          </p:spPr>
          <p:style>
            <a:lnRef idx="0"/>
            <a:fillRef idx="0"/>
            <a:effectRef idx="0"/>
            <a:fontRef idx="minor"/>
          </p:style>
        </p:sp>
        <p:sp>
          <p:nvSpPr>
            <p:cNvPr id="221" name="Freeform 78"/>
            <p:cNvSpPr/>
            <p:nvPr/>
          </p:nvSpPr>
          <p:spPr>
            <a:xfrm>
              <a:off x="5950080" y="3387600"/>
              <a:ext cx="146520" cy="159120"/>
            </a:xfrm>
            <a:custGeom>
              <a:avLst/>
              <a:gdLst/>
              <a:ahLst/>
              <a:rect l="l" t="t" r="r" b="b"/>
              <a:pathLst>
                <a:path w="90" h="90">
                  <a:moveTo>
                    <a:pt x="45" y="0"/>
                  </a:moveTo>
                  <a:lnTo>
                    <a:pt x="90" y="45"/>
                  </a:lnTo>
                  <a:lnTo>
                    <a:pt x="45" y="90"/>
                  </a:lnTo>
                  <a:lnTo>
                    <a:pt x="0" y="45"/>
                  </a:lnTo>
                  <a:lnTo>
                    <a:pt x="45" y="0"/>
                  </a:lnTo>
                  <a:close/>
                </a:path>
              </a:pathLst>
            </a:custGeom>
            <a:solidFill>
              <a:srgbClr val="ffcc00"/>
            </a:solidFill>
            <a:ln w="14288">
              <a:solidFill>
                <a:srgbClr val="ffcc00"/>
              </a:solidFill>
              <a:round/>
            </a:ln>
          </p:spPr>
          <p:style>
            <a:lnRef idx="0"/>
            <a:fillRef idx="0"/>
            <a:effectRef idx="0"/>
            <a:fontRef idx="minor"/>
          </p:style>
        </p:sp>
        <p:sp>
          <p:nvSpPr>
            <p:cNvPr id="222" name="Rectangle 79"/>
            <p:cNvSpPr/>
            <p:nvPr/>
          </p:nvSpPr>
          <p:spPr>
            <a:xfrm>
              <a:off x="2132280" y="369108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4004</a:t>
              </a:r>
              <a:endParaRPr b="0" lang="en-US" sz="1800" spc="-1" strike="noStrike">
                <a:latin typeface="Arial"/>
              </a:endParaRPr>
            </a:p>
          </p:txBody>
        </p:sp>
        <p:sp>
          <p:nvSpPr>
            <p:cNvPr id="223" name="Rectangle 80"/>
            <p:cNvSpPr/>
            <p:nvPr/>
          </p:nvSpPr>
          <p:spPr>
            <a:xfrm>
              <a:off x="2210040" y="397980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8008</a:t>
              </a:r>
              <a:endParaRPr b="0" lang="en-US" sz="1800" spc="-1" strike="noStrike">
                <a:latin typeface="Arial"/>
              </a:endParaRPr>
            </a:p>
          </p:txBody>
        </p:sp>
        <p:sp>
          <p:nvSpPr>
            <p:cNvPr id="224" name="Rectangle 81"/>
            <p:cNvSpPr/>
            <p:nvPr/>
          </p:nvSpPr>
          <p:spPr>
            <a:xfrm>
              <a:off x="2254680" y="431496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8080</a:t>
              </a:r>
              <a:endParaRPr b="0" lang="en-US" sz="1800" spc="-1" strike="noStrike">
                <a:latin typeface="Arial"/>
              </a:endParaRPr>
            </a:p>
          </p:txBody>
        </p:sp>
        <p:sp>
          <p:nvSpPr>
            <p:cNvPr id="225" name="Rectangle 82"/>
            <p:cNvSpPr/>
            <p:nvPr/>
          </p:nvSpPr>
          <p:spPr>
            <a:xfrm>
              <a:off x="2846880" y="401148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8085</a:t>
              </a:r>
              <a:endParaRPr b="0" lang="en-US" sz="1800" spc="-1" strike="noStrike">
                <a:latin typeface="Arial"/>
              </a:endParaRPr>
            </a:p>
          </p:txBody>
        </p:sp>
        <p:sp>
          <p:nvSpPr>
            <p:cNvPr id="226" name="Rectangle 83"/>
            <p:cNvSpPr/>
            <p:nvPr/>
          </p:nvSpPr>
          <p:spPr>
            <a:xfrm>
              <a:off x="2964240" y="345132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8086</a:t>
              </a:r>
              <a:endParaRPr b="0" lang="en-US" sz="1800" spc="-1" strike="noStrike">
                <a:latin typeface="Arial"/>
              </a:endParaRPr>
            </a:p>
          </p:txBody>
        </p:sp>
        <p:sp>
          <p:nvSpPr>
            <p:cNvPr id="227" name="Rectangle 84"/>
            <p:cNvSpPr/>
            <p:nvPr/>
          </p:nvSpPr>
          <p:spPr>
            <a:xfrm>
              <a:off x="3362400" y="4187880"/>
              <a:ext cx="37980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286</a:t>
              </a:r>
              <a:endParaRPr b="0" lang="en-US" sz="1800" spc="-1" strike="noStrike">
                <a:latin typeface="Arial"/>
              </a:endParaRPr>
            </a:p>
          </p:txBody>
        </p:sp>
        <p:sp>
          <p:nvSpPr>
            <p:cNvPr id="228" name="Rectangle 85"/>
            <p:cNvSpPr/>
            <p:nvPr/>
          </p:nvSpPr>
          <p:spPr>
            <a:xfrm>
              <a:off x="3835440" y="4043520"/>
              <a:ext cx="37980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386</a:t>
              </a:r>
              <a:endParaRPr b="0" lang="en-US" sz="1800" spc="-1" strike="noStrike">
                <a:latin typeface="Arial"/>
              </a:endParaRPr>
            </a:p>
          </p:txBody>
        </p:sp>
        <p:sp>
          <p:nvSpPr>
            <p:cNvPr id="229" name="Rectangle 86"/>
            <p:cNvSpPr/>
            <p:nvPr/>
          </p:nvSpPr>
          <p:spPr>
            <a:xfrm>
              <a:off x="4708440" y="4235400"/>
              <a:ext cx="37980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486</a:t>
              </a:r>
              <a:endParaRPr b="0" lang="en-US" sz="1800" spc="-1" strike="noStrike">
                <a:latin typeface="Arial"/>
              </a:endParaRPr>
            </a:p>
          </p:txBody>
        </p:sp>
        <p:sp>
          <p:nvSpPr>
            <p:cNvPr id="230" name="Rectangle 87"/>
            <p:cNvSpPr/>
            <p:nvPr/>
          </p:nvSpPr>
          <p:spPr>
            <a:xfrm>
              <a:off x="5180400" y="3979800"/>
              <a:ext cx="163044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Pentium® proc</a:t>
              </a:r>
              <a:endParaRPr b="0" lang="en-US" sz="1800" spc="-1" strike="noStrike">
                <a:latin typeface="Arial"/>
              </a:endParaRPr>
            </a:p>
          </p:txBody>
        </p:sp>
        <p:sp>
          <p:nvSpPr>
            <p:cNvPr id="231" name="Rectangle 88"/>
            <p:cNvSpPr/>
            <p:nvPr/>
          </p:nvSpPr>
          <p:spPr>
            <a:xfrm>
              <a:off x="5535720" y="3722760"/>
              <a:ext cx="27864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P6</a:t>
              </a:r>
              <a:endParaRPr b="0" lang="en-US" sz="1800" spc="-1" strike="noStrike">
                <a:latin typeface="Arial"/>
              </a:endParaRPr>
            </a:p>
          </p:txBody>
        </p:sp>
        <p:sp>
          <p:nvSpPr>
            <p:cNvPr id="232" name="Rectangle 89"/>
            <p:cNvSpPr/>
            <p:nvPr/>
          </p:nvSpPr>
          <p:spPr>
            <a:xfrm>
              <a:off x="1751040" y="4538520"/>
              <a:ext cx="12600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a:t>
              </a:r>
              <a:endParaRPr b="0" lang="en-US" sz="1800" spc="-1" strike="noStrike">
                <a:latin typeface="Arial"/>
              </a:endParaRPr>
            </a:p>
          </p:txBody>
        </p:sp>
        <p:sp>
          <p:nvSpPr>
            <p:cNvPr id="233" name="Rectangle 90"/>
            <p:cNvSpPr/>
            <p:nvPr/>
          </p:nvSpPr>
          <p:spPr>
            <a:xfrm>
              <a:off x="1619280" y="3643200"/>
              <a:ext cx="25308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10</a:t>
              </a:r>
              <a:endParaRPr b="0" lang="en-US" sz="1800" spc="-1" strike="noStrike">
                <a:latin typeface="Arial"/>
              </a:endParaRPr>
            </a:p>
          </p:txBody>
        </p:sp>
        <p:sp>
          <p:nvSpPr>
            <p:cNvPr id="234" name="Rectangle 91"/>
            <p:cNvSpPr/>
            <p:nvPr/>
          </p:nvSpPr>
          <p:spPr>
            <a:xfrm>
              <a:off x="1486080" y="2765520"/>
              <a:ext cx="37980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100</a:t>
              </a:r>
              <a:endParaRPr b="0" lang="en-US" sz="1800" spc="-1" strike="noStrike">
                <a:latin typeface="Arial"/>
              </a:endParaRPr>
            </a:p>
          </p:txBody>
        </p:sp>
        <p:sp>
          <p:nvSpPr>
            <p:cNvPr id="235" name="Rectangle 92"/>
            <p:cNvSpPr/>
            <p:nvPr/>
          </p:nvSpPr>
          <p:spPr>
            <a:xfrm>
              <a:off x="1351440" y="187164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1000</a:t>
              </a:r>
              <a:endParaRPr b="0" lang="en-US" sz="1800" spc="-1" strike="noStrike">
                <a:latin typeface="Arial"/>
              </a:endParaRPr>
            </a:p>
          </p:txBody>
        </p:sp>
        <p:sp>
          <p:nvSpPr>
            <p:cNvPr id="236" name="Rectangle 93"/>
            <p:cNvSpPr/>
            <p:nvPr/>
          </p:nvSpPr>
          <p:spPr>
            <a:xfrm>
              <a:off x="1219680" y="976320"/>
              <a:ext cx="63288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10000</a:t>
              </a:r>
              <a:endParaRPr b="0" lang="en-US" sz="1800" spc="-1" strike="noStrike">
                <a:latin typeface="Arial"/>
              </a:endParaRPr>
            </a:p>
          </p:txBody>
        </p:sp>
        <p:sp>
          <p:nvSpPr>
            <p:cNvPr id="237" name="Rectangle 94"/>
            <p:cNvSpPr/>
            <p:nvPr/>
          </p:nvSpPr>
          <p:spPr>
            <a:xfrm>
              <a:off x="1811520" y="492120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1970</a:t>
              </a:r>
              <a:endParaRPr b="0" lang="en-US" sz="1800" spc="-1" strike="noStrike">
                <a:latin typeface="Arial"/>
              </a:endParaRPr>
            </a:p>
          </p:txBody>
        </p:sp>
        <p:sp>
          <p:nvSpPr>
            <p:cNvPr id="238" name="Rectangle 95"/>
            <p:cNvSpPr/>
            <p:nvPr/>
          </p:nvSpPr>
          <p:spPr>
            <a:xfrm>
              <a:off x="3126240" y="492120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1980</a:t>
              </a:r>
              <a:endParaRPr b="0" lang="en-US" sz="1800" spc="-1" strike="noStrike">
                <a:latin typeface="Arial"/>
              </a:endParaRPr>
            </a:p>
          </p:txBody>
        </p:sp>
        <p:sp>
          <p:nvSpPr>
            <p:cNvPr id="239" name="Rectangle 96"/>
            <p:cNvSpPr/>
            <p:nvPr/>
          </p:nvSpPr>
          <p:spPr>
            <a:xfrm>
              <a:off x="4442760" y="492120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1990</a:t>
              </a:r>
              <a:endParaRPr b="0" lang="en-US" sz="1800" spc="-1" strike="noStrike">
                <a:latin typeface="Arial"/>
              </a:endParaRPr>
            </a:p>
          </p:txBody>
        </p:sp>
        <p:sp>
          <p:nvSpPr>
            <p:cNvPr id="240" name="Rectangle 97"/>
            <p:cNvSpPr/>
            <p:nvPr/>
          </p:nvSpPr>
          <p:spPr>
            <a:xfrm>
              <a:off x="5758200" y="4921200"/>
              <a:ext cx="5061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2000</a:t>
              </a:r>
              <a:endParaRPr b="0" lang="en-US" sz="1800" spc="-1" strike="noStrike">
                <a:latin typeface="Arial"/>
              </a:endParaRPr>
            </a:p>
          </p:txBody>
        </p:sp>
        <p:sp>
          <p:nvSpPr>
            <p:cNvPr id="241" name="Rectangle 98"/>
            <p:cNvSpPr/>
            <p:nvPr/>
          </p:nvSpPr>
          <p:spPr>
            <a:xfrm>
              <a:off x="7074000" y="4921200"/>
              <a:ext cx="50544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2010</a:t>
              </a:r>
              <a:endParaRPr b="0" lang="en-US" sz="1800" spc="-1" strike="noStrike">
                <a:latin typeface="Arial"/>
              </a:endParaRPr>
            </a:p>
          </p:txBody>
        </p:sp>
        <p:sp>
          <p:nvSpPr>
            <p:cNvPr id="242" name="Rectangle 99"/>
            <p:cNvSpPr/>
            <p:nvPr/>
          </p:nvSpPr>
          <p:spPr>
            <a:xfrm>
              <a:off x="4462920" y="5241960"/>
              <a:ext cx="48204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Year</a:t>
              </a:r>
              <a:endParaRPr b="0" lang="en-US" sz="1800" spc="-1" strike="noStrike">
                <a:latin typeface="Arial"/>
              </a:endParaRPr>
            </a:p>
          </p:txBody>
        </p:sp>
        <p:sp>
          <p:nvSpPr>
            <p:cNvPr id="243" name="Rectangle 100"/>
            <p:cNvSpPr/>
            <p:nvPr/>
          </p:nvSpPr>
          <p:spPr>
            <a:xfrm rot="16200000">
              <a:off x="-55800" y="2885760"/>
              <a:ext cx="247356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1800" spc="-1" strike="noStrike">
                  <a:solidFill>
                    <a:srgbClr val="000099"/>
                  </a:solidFill>
                  <a:latin typeface="Arial"/>
                  <a:ea typeface="宋体"/>
                </a:rPr>
                <a:t>Power Density (W/cm</a:t>
              </a:r>
              <a:r>
                <a:rPr b="1" lang="en-US" sz="1800" spc="-1" strike="noStrike" baseline="30000">
                  <a:solidFill>
                    <a:srgbClr val="000099"/>
                  </a:solidFill>
                  <a:latin typeface="Arial"/>
                  <a:ea typeface="宋体"/>
                </a:rPr>
                <a:t>2</a:t>
              </a:r>
              <a:r>
                <a:rPr b="1" lang="en-US" sz="1800" spc="-1" strike="noStrike">
                  <a:solidFill>
                    <a:srgbClr val="000099"/>
                  </a:solidFill>
                  <a:latin typeface="Arial"/>
                  <a:ea typeface="宋体"/>
                </a:rPr>
                <a:t>)</a:t>
              </a:r>
              <a:endParaRPr b="0" lang="en-US" sz="1800" spc="-1" strike="noStrike">
                <a:latin typeface="Arial"/>
              </a:endParaRPr>
            </a:p>
          </p:txBody>
        </p:sp>
        <p:sp>
          <p:nvSpPr>
            <p:cNvPr id="244" name="Rectangle 101"/>
            <p:cNvSpPr/>
            <p:nvPr/>
          </p:nvSpPr>
          <p:spPr>
            <a:xfrm>
              <a:off x="3716280" y="3579840"/>
              <a:ext cx="1373760" cy="462600"/>
            </a:xfrm>
            <a:prstGeom prst="rect">
              <a:avLst/>
            </a:prstGeom>
            <a:noFill/>
            <a:ln w="0">
              <a:noFill/>
            </a:ln>
          </p:spPr>
          <p:style>
            <a:lnRef idx="0"/>
            <a:fillRef idx="0"/>
            <a:effectRef idx="0"/>
            <a:fontRef idx="minor"/>
          </p:style>
        </p:sp>
        <p:grpSp>
          <p:nvGrpSpPr>
            <p:cNvPr id="245" name="Group 102"/>
            <p:cNvGrpSpPr/>
            <p:nvPr/>
          </p:nvGrpSpPr>
          <p:grpSpPr>
            <a:xfrm>
              <a:off x="3687840" y="3627360"/>
              <a:ext cx="1573920" cy="319680"/>
              <a:chOff x="3687840" y="3627360"/>
              <a:chExt cx="1573920" cy="319680"/>
            </a:xfrm>
          </p:grpSpPr>
          <p:sp>
            <p:nvSpPr>
              <p:cNvPr id="246" name="Rectangle 103"/>
              <p:cNvSpPr/>
              <p:nvPr/>
            </p:nvSpPr>
            <p:spPr>
              <a:xfrm>
                <a:off x="3687840" y="3627360"/>
                <a:ext cx="1154880" cy="31968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2100" spc="-1" strike="noStrike">
                    <a:solidFill>
                      <a:srgbClr val="ff0000"/>
                    </a:solidFill>
                    <a:latin typeface="Arial"/>
                    <a:ea typeface="宋体"/>
                  </a:rPr>
                  <a:t>Hot Plate</a:t>
                </a:r>
                <a:endParaRPr b="0" lang="en-US" sz="2100" spc="-1" strike="noStrike">
                  <a:latin typeface="Arial"/>
                </a:endParaRPr>
              </a:p>
            </p:txBody>
          </p:sp>
          <p:grpSp>
            <p:nvGrpSpPr>
              <p:cNvPr id="247" name="Group 104"/>
              <p:cNvGrpSpPr/>
              <p:nvPr/>
            </p:nvGrpSpPr>
            <p:grpSpPr>
              <a:xfrm>
                <a:off x="4875120" y="3684600"/>
                <a:ext cx="386640" cy="214920"/>
                <a:chOff x="4875120" y="3684600"/>
                <a:chExt cx="386640" cy="214920"/>
              </a:xfrm>
            </p:grpSpPr>
            <p:sp>
              <p:nvSpPr>
                <p:cNvPr id="248" name="Rectangle 105"/>
                <p:cNvSpPr/>
                <p:nvPr/>
              </p:nvSpPr>
              <p:spPr>
                <a:xfrm>
                  <a:off x="4875120" y="3770280"/>
                  <a:ext cx="214920" cy="43200"/>
                </a:xfrm>
                <a:prstGeom prst="rect">
                  <a:avLst/>
                </a:prstGeom>
                <a:solidFill>
                  <a:srgbClr val="ff0000"/>
                </a:solidFill>
                <a:ln w="0">
                  <a:noFill/>
                </a:ln>
              </p:spPr>
              <p:style>
                <a:lnRef idx="0"/>
                <a:fillRef idx="0"/>
                <a:effectRef idx="0"/>
                <a:fontRef idx="minor"/>
              </p:style>
            </p:sp>
            <p:sp>
              <p:nvSpPr>
                <p:cNvPr id="249" name="Freeform 106"/>
                <p:cNvSpPr/>
                <p:nvPr/>
              </p:nvSpPr>
              <p:spPr>
                <a:xfrm>
                  <a:off x="5062680" y="3684600"/>
                  <a:ext cx="199080" cy="214920"/>
                </a:xfrm>
                <a:custGeom>
                  <a:avLst/>
                  <a:gdLst/>
                  <a:ahLst/>
                  <a:rect l="l" t="t" r="r" b="b"/>
                  <a:pathLst>
                    <a:path w="126" h="136">
                      <a:moveTo>
                        <a:pt x="0" y="136"/>
                      </a:moveTo>
                      <a:lnTo>
                        <a:pt x="126" y="63"/>
                      </a:lnTo>
                      <a:lnTo>
                        <a:pt x="0" y="0"/>
                      </a:lnTo>
                      <a:lnTo>
                        <a:pt x="0" y="136"/>
                      </a:lnTo>
                      <a:close/>
                    </a:path>
                  </a:pathLst>
                </a:custGeom>
                <a:solidFill>
                  <a:srgbClr val="ff0000"/>
                </a:solidFill>
                <a:ln w="0">
                  <a:noFill/>
                </a:ln>
              </p:spPr>
              <p:style>
                <a:lnRef idx="0"/>
                <a:fillRef idx="0"/>
                <a:effectRef idx="0"/>
                <a:fontRef idx="minor"/>
              </p:style>
            </p:sp>
          </p:grpSp>
        </p:grpSp>
        <p:sp>
          <p:nvSpPr>
            <p:cNvPr id="250" name="Rectangle 107"/>
            <p:cNvSpPr/>
            <p:nvPr/>
          </p:nvSpPr>
          <p:spPr>
            <a:xfrm>
              <a:off x="3630600" y="2271600"/>
              <a:ext cx="1186200" cy="757800"/>
            </a:xfrm>
            <a:prstGeom prst="rect">
              <a:avLst/>
            </a:prstGeom>
            <a:noFill/>
            <a:ln w="0">
              <a:noFill/>
            </a:ln>
          </p:spPr>
          <p:style>
            <a:lnRef idx="0"/>
            <a:fillRef idx="0"/>
            <a:effectRef idx="0"/>
            <a:fontRef idx="minor"/>
          </p:style>
        </p:sp>
        <p:grpSp>
          <p:nvGrpSpPr>
            <p:cNvPr id="251" name="Group 108"/>
            <p:cNvGrpSpPr/>
            <p:nvPr/>
          </p:nvGrpSpPr>
          <p:grpSpPr>
            <a:xfrm>
              <a:off x="3687480" y="2300400"/>
              <a:ext cx="1574280" cy="664200"/>
              <a:chOff x="3687480" y="2300400"/>
              <a:chExt cx="1574280" cy="664200"/>
            </a:xfrm>
          </p:grpSpPr>
          <p:grpSp>
            <p:nvGrpSpPr>
              <p:cNvPr id="252" name="Group 109"/>
              <p:cNvGrpSpPr/>
              <p:nvPr/>
            </p:nvGrpSpPr>
            <p:grpSpPr>
              <a:xfrm>
                <a:off x="3687480" y="2300400"/>
                <a:ext cx="990720" cy="664200"/>
                <a:chOff x="3687480" y="2300400"/>
                <a:chExt cx="990720" cy="664200"/>
              </a:xfrm>
            </p:grpSpPr>
            <p:sp>
              <p:nvSpPr>
                <p:cNvPr id="253" name="Rectangle 110"/>
                <p:cNvSpPr/>
                <p:nvPr/>
              </p:nvSpPr>
              <p:spPr>
                <a:xfrm>
                  <a:off x="3687480" y="2300400"/>
                  <a:ext cx="976680" cy="31968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2100" spc="-1" strike="noStrike">
                      <a:solidFill>
                        <a:srgbClr val="ff0000"/>
                      </a:solidFill>
                      <a:latin typeface="Arial"/>
                      <a:ea typeface="宋体"/>
                    </a:rPr>
                    <a:t>Nuclear</a:t>
                  </a:r>
                  <a:endParaRPr b="0" lang="en-US" sz="2100" spc="-1" strike="noStrike">
                    <a:latin typeface="Arial"/>
                  </a:endParaRPr>
                </a:p>
              </p:txBody>
            </p:sp>
            <p:sp>
              <p:nvSpPr>
                <p:cNvPr id="254" name="Rectangle 111"/>
                <p:cNvSpPr/>
                <p:nvPr/>
              </p:nvSpPr>
              <p:spPr>
                <a:xfrm>
                  <a:off x="3687840" y="2644920"/>
                  <a:ext cx="990360" cy="31968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2100" spc="-1" strike="noStrike">
                      <a:solidFill>
                        <a:srgbClr val="ff0000"/>
                      </a:solidFill>
                      <a:latin typeface="Arial"/>
                      <a:ea typeface="宋体"/>
                    </a:rPr>
                    <a:t>Reactor</a:t>
                  </a:r>
                  <a:endParaRPr b="0" lang="en-US" sz="2100" spc="-1" strike="noStrike">
                    <a:latin typeface="Arial"/>
                  </a:endParaRPr>
                </a:p>
              </p:txBody>
            </p:sp>
          </p:grpSp>
          <p:grpSp>
            <p:nvGrpSpPr>
              <p:cNvPr id="255" name="Group 112"/>
              <p:cNvGrpSpPr/>
              <p:nvPr/>
            </p:nvGrpSpPr>
            <p:grpSpPr>
              <a:xfrm>
                <a:off x="4732200" y="2614680"/>
                <a:ext cx="529560" cy="214920"/>
                <a:chOff x="4732200" y="2614680"/>
                <a:chExt cx="529560" cy="214920"/>
              </a:xfrm>
            </p:grpSpPr>
            <p:sp>
              <p:nvSpPr>
                <p:cNvPr id="256" name="Rectangle 113"/>
                <p:cNvSpPr/>
                <p:nvPr/>
              </p:nvSpPr>
              <p:spPr>
                <a:xfrm>
                  <a:off x="4732200" y="2701800"/>
                  <a:ext cx="357840" cy="41760"/>
                </a:xfrm>
                <a:prstGeom prst="rect">
                  <a:avLst/>
                </a:prstGeom>
                <a:solidFill>
                  <a:srgbClr val="ff0000"/>
                </a:solidFill>
                <a:ln w="0">
                  <a:noFill/>
                </a:ln>
              </p:spPr>
              <p:style>
                <a:lnRef idx="0"/>
                <a:fillRef idx="0"/>
                <a:effectRef idx="0"/>
                <a:fontRef idx="minor"/>
              </p:style>
            </p:sp>
            <p:sp>
              <p:nvSpPr>
                <p:cNvPr id="257" name="Freeform 114"/>
                <p:cNvSpPr/>
                <p:nvPr/>
              </p:nvSpPr>
              <p:spPr>
                <a:xfrm>
                  <a:off x="5062680" y="2614680"/>
                  <a:ext cx="199080" cy="214920"/>
                </a:xfrm>
                <a:custGeom>
                  <a:avLst/>
                  <a:gdLst/>
                  <a:ahLst/>
                  <a:rect l="l" t="t" r="r" b="b"/>
                  <a:pathLst>
                    <a:path w="126" h="136">
                      <a:moveTo>
                        <a:pt x="0" y="136"/>
                      </a:moveTo>
                      <a:lnTo>
                        <a:pt x="126" y="64"/>
                      </a:lnTo>
                      <a:lnTo>
                        <a:pt x="0" y="0"/>
                      </a:lnTo>
                      <a:lnTo>
                        <a:pt x="0" y="136"/>
                      </a:lnTo>
                      <a:close/>
                    </a:path>
                  </a:pathLst>
                </a:custGeom>
                <a:solidFill>
                  <a:srgbClr val="ff0000"/>
                </a:solidFill>
                <a:ln w="0">
                  <a:noFill/>
                </a:ln>
              </p:spPr>
              <p:style>
                <a:lnRef idx="0"/>
                <a:fillRef idx="0"/>
                <a:effectRef idx="0"/>
                <a:fontRef idx="minor"/>
              </p:style>
            </p:sp>
          </p:grpSp>
        </p:grpSp>
        <p:sp>
          <p:nvSpPr>
            <p:cNvPr id="258" name="Rectangle 115"/>
            <p:cNvSpPr/>
            <p:nvPr/>
          </p:nvSpPr>
          <p:spPr>
            <a:xfrm>
              <a:off x="3630600" y="1281240"/>
              <a:ext cx="1072080" cy="757800"/>
            </a:xfrm>
            <a:prstGeom prst="rect">
              <a:avLst/>
            </a:prstGeom>
            <a:noFill/>
            <a:ln w="0">
              <a:noFill/>
            </a:ln>
          </p:spPr>
          <p:style>
            <a:lnRef idx="0"/>
            <a:fillRef idx="0"/>
            <a:effectRef idx="0"/>
            <a:fontRef idx="minor"/>
          </p:style>
        </p:sp>
        <p:grpSp>
          <p:nvGrpSpPr>
            <p:cNvPr id="259" name="Group 116"/>
            <p:cNvGrpSpPr/>
            <p:nvPr/>
          </p:nvGrpSpPr>
          <p:grpSpPr>
            <a:xfrm>
              <a:off x="3687120" y="1309680"/>
              <a:ext cx="1531800" cy="714600"/>
              <a:chOff x="3687120" y="1309680"/>
              <a:chExt cx="1531800" cy="714600"/>
            </a:xfrm>
          </p:grpSpPr>
          <p:grpSp>
            <p:nvGrpSpPr>
              <p:cNvPr id="260" name="Group 117"/>
              <p:cNvGrpSpPr/>
              <p:nvPr/>
            </p:nvGrpSpPr>
            <p:grpSpPr>
              <a:xfrm>
                <a:off x="3687120" y="1309680"/>
                <a:ext cx="887400" cy="664200"/>
                <a:chOff x="3687120" y="1309680"/>
                <a:chExt cx="887400" cy="664200"/>
              </a:xfrm>
            </p:grpSpPr>
            <p:sp>
              <p:nvSpPr>
                <p:cNvPr id="261" name="Rectangle 118"/>
                <p:cNvSpPr/>
                <p:nvPr/>
              </p:nvSpPr>
              <p:spPr>
                <a:xfrm>
                  <a:off x="3687840" y="1309680"/>
                  <a:ext cx="886680" cy="31968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2100" spc="-1" strike="noStrike">
                      <a:solidFill>
                        <a:srgbClr val="ff0000"/>
                      </a:solidFill>
                      <a:latin typeface="Arial"/>
                      <a:ea typeface="宋体"/>
                    </a:rPr>
                    <a:t>Rocket</a:t>
                  </a:r>
                  <a:endParaRPr b="0" lang="en-US" sz="2100" spc="-1" strike="noStrike">
                    <a:latin typeface="Arial"/>
                  </a:endParaRPr>
                </a:p>
              </p:txBody>
            </p:sp>
            <p:sp>
              <p:nvSpPr>
                <p:cNvPr id="262" name="Rectangle 119"/>
                <p:cNvSpPr/>
                <p:nvPr/>
              </p:nvSpPr>
              <p:spPr>
                <a:xfrm>
                  <a:off x="3687120" y="1654200"/>
                  <a:ext cx="845640" cy="31968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1" lang="en-US" sz="2100" spc="-1" strike="noStrike">
                      <a:solidFill>
                        <a:srgbClr val="ff0000"/>
                      </a:solidFill>
                      <a:latin typeface="Arial"/>
                      <a:ea typeface="宋体"/>
                    </a:rPr>
                    <a:t>Nozzle</a:t>
                  </a:r>
                  <a:endParaRPr b="0" lang="en-US" sz="2100" spc="-1" strike="noStrike">
                    <a:latin typeface="Arial"/>
                  </a:endParaRPr>
                </a:p>
              </p:txBody>
            </p:sp>
          </p:grpSp>
          <p:grpSp>
            <p:nvGrpSpPr>
              <p:cNvPr id="263" name="Group 120"/>
              <p:cNvGrpSpPr/>
              <p:nvPr/>
            </p:nvGrpSpPr>
            <p:grpSpPr>
              <a:xfrm>
                <a:off x="4689360" y="1811160"/>
                <a:ext cx="529560" cy="213120"/>
                <a:chOff x="4689360" y="1811160"/>
                <a:chExt cx="529560" cy="213120"/>
              </a:xfrm>
            </p:grpSpPr>
            <p:sp>
              <p:nvSpPr>
                <p:cNvPr id="264" name="Rectangle 121"/>
                <p:cNvSpPr/>
                <p:nvPr/>
              </p:nvSpPr>
              <p:spPr>
                <a:xfrm>
                  <a:off x="4689360" y="1897200"/>
                  <a:ext cx="357840" cy="41760"/>
                </a:xfrm>
                <a:prstGeom prst="rect">
                  <a:avLst/>
                </a:prstGeom>
                <a:solidFill>
                  <a:srgbClr val="ff0000"/>
                </a:solidFill>
                <a:ln w="0">
                  <a:noFill/>
                </a:ln>
              </p:spPr>
              <p:style>
                <a:lnRef idx="0"/>
                <a:fillRef idx="0"/>
                <a:effectRef idx="0"/>
                <a:fontRef idx="minor"/>
              </p:style>
            </p:sp>
            <p:sp>
              <p:nvSpPr>
                <p:cNvPr id="265" name="Freeform 122"/>
                <p:cNvSpPr/>
                <p:nvPr/>
              </p:nvSpPr>
              <p:spPr>
                <a:xfrm>
                  <a:off x="5019840" y="1811160"/>
                  <a:ext cx="199080" cy="213120"/>
                </a:xfrm>
                <a:custGeom>
                  <a:avLst/>
                  <a:gdLst/>
                  <a:ahLst/>
                  <a:rect l="l" t="t" r="r" b="b"/>
                  <a:pathLst>
                    <a:path w="126" h="135">
                      <a:moveTo>
                        <a:pt x="0" y="135"/>
                      </a:moveTo>
                      <a:lnTo>
                        <a:pt x="126" y="63"/>
                      </a:lnTo>
                      <a:lnTo>
                        <a:pt x="0" y="0"/>
                      </a:lnTo>
                      <a:lnTo>
                        <a:pt x="0" y="135"/>
                      </a:lnTo>
                      <a:close/>
                    </a:path>
                  </a:pathLst>
                </a:custGeom>
                <a:solidFill>
                  <a:srgbClr val="ff0000"/>
                </a:solidFill>
                <a:ln w="0">
                  <a:noFill/>
                </a:ln>
              </p:spPr>
              <p:style>
                <a:lnRef idx="0"/>
                <a:fillRef idx="0"/>
                <a:effectRef idx="0"/>
                <a:fontRef idx="minor"/>
              </p:style>
            </p:sp>
          </p:grpSp>
        </p:grpSp>
      </p:grpSp>
      <p:sp>
        <p:nvSpPr>
          <p:cNvPr id="266" name="Rectangle 123"/>
          <p:cNvSpPr/>
          <p:nvPr/>
        </p:nvSpPr>
        <p:spPr>
          <a:xfrm>
            <a:off x="5181120" y="1512720"/>
            <a:ext cx="2305800" cy="203040"/>
          </a:xfrm>
          <a:prstGeom prst="rect">
            <a:avLst/>
          </a:prstGeom>
          <a:noFill/>
          <a:ln w="0">
            <a:noFill/>
          </a:ln>
        </p:spPr>
        <p:style>
          <a:lnRef idx="0"/>
          <a:fillRef idx="0"/>
          <a:effectRef idx="0"/>
          <a:fontRef idx="minor"/>
        </p:style>
        <p:txBody>
          <a:bodyPr wrap="none" lIns="63360" rIns="63360" tIns="25560" bIns="25560" anchor="t">
            <a:spAutoFit/>
          </a:bodyPr>
          <a:p>
            <a:pPr>
              <a:lnSpc>
                <a:spcPct val="100000"/>
              </a:lnSpc>
              <a:buNone/>
            </a:pPr>
            <a:r>
              <a:rPr b="1" lang="en-US" sz="1000" spc="-1" strike="noStrike">
                <a:solidFill>
                  <a:srgbClr val="000000"/>
                </a:solidFill>
                <a:latin typeface="Arial"/>
                <a:ea typeface="宋体"/>
              </a:rPr>
              <a:t>CSE477  L01 Introduction.</a:t>
            </a:r>
            <a:fld id="{3156629F-245E-4DA3-BB2E-154538435616}" type="slidenum">
              <a:rPr b="1" lang="en-US" sz="1000" spc="-1" strike="noStrike">
                <a:solidFill>
                  <a:srgbClr val="000000"/>
                </a:solidFill>
                <a:latin typeface="Arial"/>
                <a:ea typeface="宋体"/>
              </a:rPr>
              <a:t>&lt;number&gt;</a:t>
            </a:fld>
            <a:endParaRPr b="0" lang="en-US" sz="1000" spc="-1" strike="noStrike">
              <a:latin typeface="Arial"/>
            </a:endParaRPr>
          </a:p>
        </p:txBody>
      </p:sp>
      <p:sp>
        <p:nvSpPr>
          <p:cNvPr id="267" name="Rectangle 124"/>
          <p:cNvSpPr/>
          <p:nvPr/>
        </p:nvSpPr>
        <p:spPr>
          <a:xfrm>
            <a:off x="5455800" y="1297080"/>
            <a:ext cx="1477440" cy="203040"/>
          </a:xfrm>
          <a:prstGeom prst="rect">
            <a:avLst/>
          </a:prstGeom>
          <a:noFill/>
          <a:ln w="0">
            <a:noFill/>
          </a:ln>
        </p:spPr>
        <p:style>
          <a:lnRef idx="0"/>
          <a:fillRef idx="0"/>
          <a:effectRef idx="0"/>
          <a:fontRef idx="minor"/>
        </p:style>
        <p:txBody>
          <a:bodyPr wrap="none" lIns="63360" rIns="63360" tIns="25560" bIns="25560" anchor="t">
            <a:spAutoFit/>
          </a:bodyPr>
          <a:p>
            <a:pPr>
              <a:lnSpc>
                <a:spcPct val="100000"/>
              </a:lnSpc>
              <a:buNone/>
            </a:pPr>
            <a:r>
              <a:rPr b="1" lang="en-US" sz="1000" spc="-1" strike="noStrike">
                <a:solidFill>
                  <a:srgbClr val="000000"/>
                </a:solidFill>
                <a:latin typeface="Arial"/>
                <a:ea typeface="宋体"/>
              </a:rPr>
              <a:t>Irwin&amp;Vijay, PSU, 2002</a:t>
            </a:r>
            <a:endParaRPr b="0" lang="en-US" sz="1000" spc="-1" strike="noStrike">
              <a:latin typeface="Arial"/>
            </a:endParaRPr>
          </a:p>
        </p:txBody>
      </p:sp>
      <p:sp>
        <p:nvSpPr>
          <p:cNvPr id="268" name="Text Box 125"/>
          <p:cNvSpPr/>
          <p:nvPr/>
        </p:nvSpPr>
        <p:spPr>
          <a:xfrm>
            <a:off x="1628640" y="5834160"/>
            <a:ext cx="5852160" cy="638280"/>
          </a:xfrm>
          <a:prstGeom prst="rect">
            <a:avLst/>
          </a:prstGeom>
          <a:solidFill>
            <a:srgbClr val="ffffcc"/>
          </a:solidFill>
          <a:ln w="0">
            <a:noFill/>
          </a:ln>
        </p:spPr>
        <p:style>
          <a:lnRef idx="0"/>
          <a:fillRef idx="0"/>
          <a:effectRef idx="0"/>
          <a:fontRef idx="minor"/>
        </p:style>
        <p:txBody>
          <a:bodyPr lIns="90000" rIns="90000" tIns="45000" bIns="45000" anchor="t">
            <a:spAutoFit/>
          </a:bodyPr>
          <a:p>
            <a:pPr algn="ctr">
              <a:lnSpc>
                <a:spcPct val="100000"/>
              </a:lnSpc>
              <a:buNone/>
            </a:pPr>
            <a:r>
              <a:rPr b="1" lang="de-CH" sz="1800" spc="-1" strike="noStrike">
                <a:solidFill>
                  <a:srgbClr val="ff0000"/>
                </a:solidFill>
                <a:latin typeface="Arial"/>
                <a:ea typeface="DejaVu Sans"/>
              </a:rPr>
              <a:t>further progress in microelectronics miniaturization requires new thermal management materials </a:t>
            </a:r>
            <a:endParaRPr b="0" lang="en-US" sz="1800" spc="-1" strike="noStrike">
              <a:latin typeface="Arial"/>
            </a:endParaRPr>
          </a:p>
        </p:txBody>
      </p:sp>
      <p:pic>
        <p:nvPicPr>
          <p:cNvPr id="269" name="Picture 126" descr="Intel 4004"/>
          <p:cNvPicPr/>
          <p:nvPr/>
        </p:nvPicPr>
        <p:blipFill>
          <a:blip r:embed="rId1"/>
          <a:srcRect l="9508" t="5012" r="9145" b="35388"/>
          <a:stretch/>
        </p:blipFill>
        <p:spPr>
          <a:xfrm>
            <a:off x="0" y="4568760"/>
            <a:ext cx="1729440" cy="1527840"/>
          </a:xfrm>
          <a:prstGeom prst="rect">
            <a:avLst/>
          </a:prstGeom>
          <a:ln w="0">
            <a:noFill/>
          </a:ln>
        </p:spPr>
      </p:pic>
      <p:sp>
        <p:nvSpPr>
          <p:cNvPr id="270" name="Line 127"/>
          <p:cNvSpPr/>
          <p:nvPr/>
        </p:nvSpPr>
        <p:spPr>
          <a:xfrm flipV="1">
            <a:off x="1552320" y="4727520"/>
            <a:ext cx="631800" cy="426960"/>
          </a:xfrm>
          <a:prstGeom prst="line">
            <a:avLst/>
          </a:prstGeom>
          <a:ln w="28575">
            <a:solidFill>
              <a:srgbClr val="008000"/>
            </a:solidFill>
            <a:round/>
            <a:tailEnd len="lg" type="stealth" w="lg"/>
          </a:ln>
        </p:spPr>
        <p:style>
          <a:lnRef idx="0"/>
          <a:fillRef idx="0"/>
          <a:effectRef idx="0"/>
          <a:fontRef idx="minor"/>
        </p:style>
      </p:sp>
      <p:sp>
        <p:nvSpPr>
          <p:cNvPr id="271" name="Text Box 128"/>
          <p:cNvSpPr/>
          <p:nvPr/>
        </p:nvSpPr>
        <p:spPr>
          <a:xfrm>
            <a:off x="1819440" y="4875120"/>
            <a:ext cx="2588040" cy="79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444600"/>
              </a:tabLst>
            </a:pPr>
            <a:r>
              <a:rPr b="1" lang="en-US" sz="1800" spc="-1" strike="noStrike">
                <a:solidFill>
                  <a:srgbClr val="008000"/>
                </a:solidFill>
                <a:latin typeface="Arial"/>
                <a:ea typeface="宋体"/>
              </a:rPr>
              <a:t>	</a:t>
            </a:r>
            <a:r>
              <a:rPr b="1" lang="en-US" sz="1800" spc="-1" strike="noStrike">
                <a:solidFill>
                  <a:srgbClr val="008000"/>
                </a:solidFill>
                <a:latin typeface="Arial"/>
                <a:ea typeface="宋体"/>
              </a:rPr>
              <a:t>1971 </a:t>
            </a:r>
            <a:endParaRPr b="0" lang="en-US" sz="1800" spc="-1" strike="noStrike">
              <a:latin typeface="Arial"/>
            </a:endParaRPr>
          </a:p>
          <a:p>
            <a:pPr algn="ctr">
              <a:lnSpc>
                <a:spcPct val="100000"/>
              </a:lnSpc>
              <a:buNone/>
              <a:tabLst>
                <a:tab algn="l" pos="444600"/>
              </a:tabLst>
            </a:pPr>
            <a:r>
              <a:rPr b="1" lang="en-US" sz="1400" spc="-1" strike="noStrike">
                <a:solidFill>
                  <a:srgbClr val="008000"/>
                </a:solidFill>
                <a:latin typeface="Arial"/>
                <a:ea typeface="宋体"/>
              </a:rPr>
              <a:t>1 MHz / 2250 transistors</a:t>
            </a:r>
            <a:endParaRPr b="0" lang="en-US" sz="1400" spc="-1" strike="noStrike">
              <a:latin typeface="Arial"/>
            </a:endParaRPr>
          </a:p>
          <a:p>
            <a:pPr algn="ctr">
              <a:lnSpc>
                <a:spcPct val="100000"/>
              </a:lnSpc>
              <a:buNone/>
              <a:tabLst>
                <a:tab algn="l" pos="444600"/>
              </a:tabLst>
            </a:pPr>
            <a:r>
              <a:rPr b="1" lang="en-US" sz="1400" spc="-1" strike="noStrike">
                <a:solidFill>
                  <a:srgbClr val="008000"/>
                </a:solidFill>
                <a:latin typeface="Arial"/>
                <a:ea typeface="宋体"/>
              </a:rPr>
              <a:t>Intel 4004</a:t>
            </a:r>
            <a:endParaRPr b="0" lang="en-US" sz="1400" spc="-1" strike="noStrike">
              <a:latin typeface="Arial"/>
            </a:endParaRPr>
          </a:p>
        </p:txBody>
      </p:sp>
      <p:sp>
        <p:nvSpPr>
          <p:cNvPr id="272" name="Text Box 129"/>
          <p:cNvSpPr/>
          <p:nvPr/>
        </p:nvSpPr>
        <p:spPr>
          <a:xfrm>
            <a:off x="5410080" y="4875120"/>
            <a:ext cx="3348720" cy="79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Arial"/>
                <a:ea typeface="宋体"/>
              </a:rPr>
              <a:t>	</a:t>
            </a:r>
            <a:r>
              <a:rPr b="1" lang="en-US" sz="1800" spc="-1" strike="noStrike">
                <a:solidFill>
                  <a:srgbClr val="006600"/>
                </a:solidFill>
                <a:latin typeface="Arial"/>
                <a:ea typeface="宋体"/>
              </a:rPr>
              <a:t>2005 </a:t>
            </a:r>
            <a:endParaRPr b="0" lang="en-US" sz="1800" spc="-1" strike="noStrike">
              <a:latin typeface="Arial"/>
            </a:endParaRPr>
          </a:p>
          <a:p>
            <a:pPr>
              <a:lnSpc>
                <a:spcPct val="100000"/>
              </a:lnSpc>
              <a:buNone/>
            </a:pPr>
            <a:r>
              <a:rPr b="1" lang="en-US" sz="1400" spc="-1" strike="noStrike">
                <a:solidFill>
                  <a:srgbClr val="006600"/>
                </a:solidFill>
                <a:latin typeface="Arial"/>
                <a:ea typeface="宋体"/>
              </a:rPr>
              <a:t>&gt;3.5 GHz / &gt;40 Mio. transistors</a:t>
            </a:r>
            <a:endParaRPr b="0" lang="en-US" sz="1400" spc="-1" strike="noStrike">
              <a:latin typeface="Arial"/>
            </a:endParaRPr>
          </a:p>
          <a:p>
            <a:pPr>
              <a:lnSpc>
                <a:spcPct val="100000"/>
              </a:lnSpc>
              <a:buNone/>
            </a:pPr>
            <a:r>
              <a:rPr b="1" lang="en-US" sz="1400" spc="-1" strike="noStrike">
                <a:solidFill>
                  <a:srgbClr val="006600"/>
                </a:solidFill>
                <a:latin typeface="Arial"/>
                <a:ea typeface="宋体"/>
              </a:rPr>
              <a:t>Intel Pentium 4  Extreme Edition</a:t>
            </a:r>
            <a:endParaRPr b="0" lang="en-US" sz="1400" spc="-1" strike="noStrike">
              <a:latin typeface="Arial"/>
            </a:endParaRPr>
          </a:p>
        </p:txBody>
      </p:sp>
      <p:pic>
        <p:nvPicPr>
          <p:cNvPr id="273" name="Picture 130" descr="Intel Pentium 4 Extreme Edition"/>
          <p:cNvPicPr/>
          <p:nvPr/>
        </p:nvPicPr>
        <p:blipFill>
          <a:blip r:embed="rId2"/>
          <a:stretch/>
        </p:blipFill>
        <p:spPr>
          <a:xfrm>
            <a:off x="6865920" y="2532240"/>
            <a:ext cx="2086560" cy="1483200"/>
          </a:xfrm>
          <a:prstGeom prst="rect">
            <a:avLst/>
          </a:prstGeom>
          <a:ln w="0">
            <a:noFill/>
          </a:ln>
        </p:spPr>
      </p:pic>
      <p:sp>
        <p:nvSpPr>
          <p:cNvPr id="274" name="Line 131"/>
          <p:cNvSpPr/>
          <p:nvPr/>
        </p:nvSpPr>
        <p:spPr>
          <a:xfrm flipH="1">
            <a:off x="6723000" y="3595680"/>
            <a:ext cx="476280" cy="996840"/>
          </a:xfrm>
          <a:prstGeom prst="line">
            <a:avLst/>
          </a:prstGeom>
          <a:ln w="28575">
            <a:solidFill>
              <a:srgbClr val="008000"/>
            </a:solidFill>
            <a:round/>
            <a:tailEnd len="lg" type="stealth" w="lg"/>
          </a:ln>
        </p:spPr>
        <p:style>
          <a:lnRef idx="0"/>
          <a:fillRef idx="0"/>
          <a:effectRef idx="0"/>
          <a:fontRef idx="minor"/>
        </p:style>
      </p:sp>
      <p:sp>
        <p:nvSpPr>
          <p:cNvPr id="275" name="Text Box 132"/>
          <p:cNvSpPr/>
          <p:nvPr/>
        </p:nvSpPr>
        <p:spPr>
          <a:xfrm>
            <a:off x="7875360" y="3879720"/>
            <a:ext cx="105048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000" spc="-1" strike="noStrike">
                <a:solidFill>
                  <a:srgbClr val="000000"/>
                </a:solidFill>
                <a:latin typeface="Arial"/>
                <a:ea typeface="宋体"/>
              </a:rPr>
              <a:t>Courtesy, Intel</a:t>
            </a:r>
            <a:endParaRPr b="0" lang="en-US" sz="1000" spc="-1" strike="noStrike">
              <a:latin typeface="Arial"/>
            </a:endParaRPr>
          </a:p>
        </p:txBody>
      </p:sp>
      <p:sp>
        <p:nvSpPr>
          <p:cNvPr id="276" name="Text Box 133"/>
          <p:cNvSpPr/>
          <p:nvPr/>
        </p:nvSpPr>
        <p:spPr>
          <a:xfrm>
            <a:off x="6120" y="5978520"/>
            <a:ext cx="105048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000" spc="-1" strike="noStrike">
                <a:solidFill>
                  <a:srgbClr val="000000"/>
                </a:solidFill>
                <a:latin typeface="Arial"/>
                <a:ea typeface="宋体"/>
              </a:rPr>
              <a:t>Courtesy, Intel</a:t>
            </a:r>
            <a:endParaRPr b="0" lang="en-US" sz="1000" spc="-1" strike="noStrike">
              <a:latin typeface="Arial"/>
            </a:endParaRPr>
          </a:p>
        </p:txBody>
      </p:sp>
      <p:sp>
        <p:nvSpPr>
          <p:cNvPr id="277" name="Text Box 134"/>
          <p:cNvSpPr/>
          <p:nvPr/>
        </p:nvSpPr>
        <p:spPr>
          <a:xfrm>
            <a:off x="334800" y="306360"/>
            <a:ext cx="8503200" cy="760320"/>
          </a:xfrm>
          <a:prstGeom prst="rect">
            <a:avLst/>
          </a:prstGeom>
          <a:solidFill>
            <a:srgbClr val="f8f8f8"/>
          </a:solidFill>
          <a:ln w="0">
            <a:noFill/>
          </a:ln>
        </p:spPr>
        <p:style>
          <a:lnRef idx="0"/>
          <a:fillRef idx="0"/>
          <a:effectRef idx="0"/>
          <a:fontRef idx="minor"/>
        </p:style>
        <p:txBody>
          <a:bodyPr lIns="90000" rIns="90000" tIns="45000" bIns="45000" anchor="t">
            <a:spAutoFit/>
          </a:bodyPr>
          <a:p>
            <a:pPr algn="ctr">
              <a:lnSpc>
                <a:spcPct val="100000"/>
              </a:lnSpc>
              <a:buNone/>
            </a:pPr>
            <a:r>
              <a:rPr b="1" lang="de-CH" sz="2400" spc="-1" strike="noStrike">
                <a:solidFill>
                  <a:srgbClr val="ff0000"/>
                </a:solidFill>
                <a:latin typeface="Arial"/>
                <a:ea typeface="DejaVu Sans"/>
              </a:rPr>
              <a:t>Increase of power density in </a:t>
            </a:r>
            <a:r>
              <a:rPr b="1" lang="de-CH" sz="2400" spc="-1" strike="noStrike">
                <a:solidFill>
                  <a:srgbClr val="3333ff"/>
                </a:solidFill>
                <a:latin typeface="Arial"/>
                <a:ea typeface="DejaVu Sans"/>
              </a:rPr>
              <a:t>microelectronics</a:t>
            </a:r>
            <a:r>
              <a:rPr b="1" lang="de-CH" sz="2400" spc="-1" strike="noStrike">
                <a:solidFill>
                  <a:srgbClr val="ff0000"/>
                </a:solidFill>
                <a:latin typeface="Arial"/>
                <a:ea typeface="DejaVu Sans"/>
              </a:rPr>
              <a:t> </a:t>
            </a:r>
            <a:r>
              <a:rPr b="1" lang="de-CH" sz="2000" spc="-1" strike="noStrike">
                <a:solidFill>
                  <a:srgbClr val="ff0000"/>
                </a:solidFill>
                <a:latin typeface="Arial"/>
                <a:ea typeface="DejaVu Sans"/>
              </a:rPr>
              <a:t>(Moore's law)</a:t>
            </a:r>
            <a:endParaRPr b="0" lang="en-US" sz="2000" spc="-1" strike="noStrike">
              <a:latin typeface="Arial"/>
            </a:endParaRPr>
          </a:p>
        </p:txBody>
      </p:sp>
      <p:sp>
        <p:nvSpPr>
          <p:cNvPr id="278" name="Line 135"/>
          <p:cNvSpPr/>
          <p:nvPr/>
        </p:nvSpPr>
        <p:spPr>
          <a:xfrm flipH="1" flipV="1">
            <a:off x="6537240" y="3078000"/>
            <a:ext cx="672840" cy="471600"/>
          </a:xfrm>
          <a:prstGeom prst="line">
            <a:avLst/>
          </a:prstGeom>
          <a:ln w="28575">
            <a:solidFill>
              <a:srgbClr val="008000"/>
            </a:solidFill>
            <a:round/>
            <a:tailEnd len="lg" type="stealth" w="lg"/>
          </a:ln>
        </p:spPr>
        <p:style>
          <a:lnRef idx="0"/>
          <a:fillRef idx="0"/>
          <a:effectRef idx="0"/>
          <a:fontRef idx="minor"/>
        </p:style>
      </p:sp>
      <p:pic>
        <p:nvPicPr>
          <p:cNvPr id="279" name="" descr="">
            <a:hlinkClick r:id="" action="ppaction://media"/>
          </p:cNvPr>
          <p:cNvPicPr/>
          <p:nvPr>
            <a:audioFile r:link="rId3"/>
            <p:extLst>
              <p:ext uri="{DAA4B4D4-6D71-4841-9C94-3DE7FCFB9230}">
                <p14:media r:embed="rId4"/>
              </p:ext>
            </p:extLst>
          </p:nvPr>
        </p:nvPicPr>
        <p:blipFill>
          <a:blip r:embed="rId5"/>
          <a:stretch>
            <a:fillRect/>
          </a:stretch>
        </p:blipFill>
        <p:spPr>
          <a:xfrm>
            <a:off x="4267080" y="3124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26" dur="indefinite" restart="never" nodeType="tmRoot">
          <p:childTnLst>
            <p:seq>
              <p:cTn id="27" restart="whenNotActive" nodeType="interactiveSeq" fill="hold">
                <p:stCondLst>
                  <p:cond delay="0" evt="onClick">
                    <p:tgtEl>
                      <p:spTgt spid="279"/>
                    </p:tgtEl>
                  </p:cond>
                </p:stCondLst>
                <p:childTnLst>
                  <p:par>
                    <p:cTn id="28" fill="hold">
                      <p:stCondLst>
                        <p:cond delay="0" evt="onClick">
                          <p:tgtEl>
                            <p:spTgt spid="279"/>
                          </p:tgtEl>
                        </p:cond>
                      </p:stCondLst>
                      <p:childTnLst>
                        <p:par>
                          <p:cTn id="29" fill="hold">
                            <p:stCondLst>
                              <p:cond delay="0"/>
                            </p:stCondLst>
                            <p:childTnLst>
                              <p:par>
                                <p:cTn id="30" nodeType="clickEffect" fill="hold" presetClass="mediacall">
                                  <p:stCondLst>
                                    <p:cond delay="0"/>
                                  </p:stCondLst>
                                  <p:childTnLst>
                                    <p:cmd type="call" cmd="playFrom(0.0)">
                                      <p:cBhvr>
                                        <p:cTn id="31" dur="28020" fill="hold"/>
                                        <p:tgtEl>
                                          <p:spTgt spid="2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279"/>
                </p:tgtEl>
              </p:cMediaNode>
            </p:audio>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Text Box 2"/>
          <p:cNvSpPr/>
          <p:nvPr/>
        </p:nvSpPr>
        <p:spPr>
          <a:xfrm>
            <a:off x="268200" y="1865160"/>
            <a:ext cx="8495280" cy="397332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spcAft>
                <a:spcPts val="961"/>
              </a:spcAft>
              <a:buNone/>
              <a:tabLst>
                <a:tab algn="l" pos="1077840"/>
                <a:tab algn="l" pos="1523880"/>
              </a:tabLst>
            </a:pPr>
            <a:r>
              <a:rPr b="1" lang="en-GB" sz="2000" spc="-1" strike="noStrike">
                <a:solidFill>
                  <a:srgbClr val="000000"/>
                </a:solidFill>
                <a:latin typeface="Arial"/>
                <a:ea typeface="DejaVu Sans"/>
              </a:rPr>
              <a:t>	</a:t>
            </a:r>
            <a:r>
              <a:rPr b="1" lang="en-GB" sz="2400" spc="-1" strike="noStrike">
                <a:solidFill>
                  <a:srgbClr val="000000"/>
                </a:solidFill>
                <a:latin typeface="Arial"/>
                <a:ea typeface="DejaVu Sans"/>
              </a:rPr>
              <a:t>-</a:t>
            </a:r>
            <a:r>
              <a:rPr b="1" lang="en-GB" sz="2000" spc="-1" strike="noStrike">
                <a:solidFill>
                  <a:srgbClr val="000000"/>
                </a:solidFill>
                <a:latin typeface="Arial"/>
                <a:ea typeface="DejaVu Sans"/>
              </a:rPr>
              <a:t> </a:t>
            </a:r>
            <a:r>
              <a:rPr b="1" lang="en-GB" sz="2400" spc="-1" strike="noStrike">
                <a:solidFill>
                  <a:srgbClr val="000000"/>
                </a:solidFill>
                <a:latin typeface="Arial"/>
                <a:ea typeface="DejaVu Sans"/>
              </a:rPr>
              <a:t>Thermal conductivity: ≥ 600 W/mK</a:t>
            </a:r>
            <a:endParaRPr b="0" lang="en-US" sz="2400" spc="-1" strike="noStrike">
              <a:latin typeface="Arial"/>
            </a:endParaRPr>
          </a:p>
          <a:p>
            <a:pPr algn="just">
              <a:lnSpc>
                <a:spcPct val="100000"/>
              </a:lnSpc>
              <a:spcAft>
                <a:spcPts val="961"/>
              </a:spcAft>
              <a:buNone/>
              <a:tabLst>
                <a:tab algn="l" pos="1077840"/>
                <a:tab algn="l" pos="1523880"/>
              </a:tabLst>
            </a:pPr>
            <a:r>
              <a:rPr b="1" lang="en-GB" sz="2400" spc="-1" strike="noStrike">
                <a:solidFill>
                  <a:srgbClr val="000000"/>
                </a:solidFill>
                <a:latin typeface="Arial"/>
                <a:ea typeface="DejaVu Sans"/>
              </a:rPr>
              <a:t>	</a:t>
            </a:r>
            <a:r>
              <a:rPr b="1" lang="en-GB" sz="2400" spc="-1" strike="noStrike">
                <a:solidFill>
                  <a:srgbClr val="000000"/>
                </a:solidFill>
                <a:latin typeface="Arial"/>
                <a:ea typeface="DejaVu Sans"/>
              </a:rPr>
              <a:t>- Coefficient of thermal expansion: 4 - 7</a:t>
            </a:r>
            <a:r>
              <a:rPr b="1" lang="en-US" sz="2400" spc="-1" strike="noStrike">
                <a:solidFill>
                  <a:srgbClr val="000000"/>
                </a:solidFill>
                <a:latin typeface="Arial"/>
                <a:ea typeface="DejaVu Sans"/>
              </a:rPr>
              <a:t>·</a:t>
            </a:r>
            <a:r>
              <a:rPr b="1" lang="en-GB" sz="2400" spc="-1" strike="noStrike">
                <a:solidFill>
                  <a:srgbClr val="000000"/>
                </a:solidFill>
                <a:latin typeface="Arial"/>
                <a:ea typeface="DejaVu Sans"/>
              </a:rPr>
              <a:t>10</a:t>
            </a:r>
            <a:r>
              <a:rPr b="1" lang="en-GB" sz="2400" spc="-1" strike="noStrike" baseline="30000">
                <a:solidFill>
                  <a:srgbClr val="000000"/>
                </a:solidFill>
                <a:latin typeface="Arial"/>
                <a:ea typeface="DejaVu Sans"/>
              </a:rPr>
              <a:t>-6</a:t>
            </a:r>
            <a:r>
              <a:rPr b="1" lang="en-GB" sz="2400" spc="-1" strike="noStrike">
                <a:solidFill>
                  <a:srgbClr val="000000"/>
                </a:solidFill>
                <a:latin typeface="Arial"/>
                <a:ea typeface="DejaVu Sans"/>
              </a:rPr>
              <a:t>/K</a:t>
            </a:r>
            <a:endParaRPr b="0" lang="en-US" sz="2400" spc="-1" strike="noStrike">
              <a:latin typeface="Arial"/>
            </a:endParaRPr>
          </a:p>
          <a:p>
            <a:pPr algn="just">
              <a:lnSpc>
                <a:spcPct val="100000"/>
              </a:lnSpc>
              <a:spcAft>
                <a:spcPts val="961"/>
              </a:spcAft>
              <a:buNone/>
              <a:tabLst>
                <a:tab algn="l" pos="1077840"/>
                <a:tab algn="l" pos="1523880"/>
              </a:tabLst>
            </a:pPr>
            <a:r>
              <a:rPr b="1" lang="en-GB" sz="2400" spc="-1" strike="noStrike">
                <a:solidFill>
                  <a:srgbClr val="000000"/>
                </a:solidFill>
                <a:latin typeface="Arial"/>
                <a:ea typeface="DejaVu Sans"/>
              </a:rPr>
              <a:t>	</a:t>
            </a:r>
            <a:r>
              <a:rPr b="1" lang="en-GB" sz="2400" spc="-1" strike="noStrike">
                <a:solidFill>
                  <a:srgbClr val="000000"/>
                </a:solidFill>
                <a:latin typeface="Arial"/>
                <a:ea typeface="DejaVu Sans"/>
              </a:rPr>
              <a:t>- Isotropic properties</a:t>
            </a:r>
            <a:r>
              <a:rPr b="1" lang="en-GB" sz="2000" spc="-1" strike="noStrike">
                <a:solidFill>
                  <a:srgbClr val="ff0000"/>
                </a:solidFill>
                <a:latin typeface="Arial"/>
                <a:ea typeface="DejaVu Sans"/>
              </a:rPr>
              <a:t> </a:t>
            </a:r>
            <a:endParaRPr b="0" lang="en-US" sz="2000" spc="-1" strike="noStrike">
              <a:latin typeface="Arial"/>
            </a:endParaRPr>
          </a:p>
          <a:p>
            <a:pPr algn="just">
              <a:lnSpc>
                <a:spcPct val="100000"/>
              </a:lnSpc>
              <a:spcAft>
                <a:spcPts val="720"/>
              </a:spcAft>
              <a:buNone/>
              <a:tabLst>
                <a:tab algn="l" pos="1077840"/>
                <a:tab algn="l" pos="1523880"/>
              </a:tabLst>
            </a:pPr>
            <a:endParaRPr b="0" lang="en-US" sz="2000" spc="-1" strike="noStrike">
              <a:latin typeface="Arial"/>
            </a:endParaRPr>
          </a:p>
          <a:p>
            <a:pPr algn="ctr">
              <a:lnSpc>
                <a:spcPct val="130000"/>
              </a:lnSpc>
              <a:buNone/>
              <a:tabLst>
                <a:tab algn="l" pos="1077840"/>
                <a:tab algn="l" pos="1523880"/>
              </a:tabLst>
            </a:pPr>
            <a:r>
              <a:rPr b="1" i="1" lang="de-CH" sz="2200" spc="-1" strike="noStrike">
                <a:solidFill>
                  <a:srgbClr val="3333ff"/>
                </a:solidFill>
                <a:latin typeface="Arial"/>
                <a:ea typeface="DejaVu Sans"/>
              </a:rPr>
              <a:t>there are no monolithic material to fulfill these requirements</a:t>
            </a:r>
            <a:endParaRPr b="0" lang="en-US" sz="2200" spc="-1" strike="noStrike">
              <a:latin typeface="Arial"/>
            </a:endParaRPr>
          </a:p>
          <a:p>
            <a:pPr algn="ctr">
              <a:lnSpc>
                <a:spcPct val="130000"/>
              </a:lnSpc>
              <a:buNone/>
              <a:tabLst>
                <a:tab algn="l" pos="1077840"/>
                <a:tab algn="l" pos="1523880"/>
              </a:tabLst>
            </a:pPr>
            <a:r>
              <a:rPr b="1" i="1" lang="de-CH" sz="2200" spc="-1" strike="noStrike">
                <a:solidFill>
                  <a:srgbClr val="3333ff"/>
                </a:solidFill>
                <a:latin typeface="Arial"/>
                <a:ea typeface="DejaVu Sans"/>
              </a:rPr>
              <a:t>there is a need for “new“ materials with tailored properties </a:t>
            </a:r>
            <a:endParaRPr b="0" lang="en-US" sz="2200" spc="-1" strike="noStrike">
              <a:latin typeface="Arial"/>
            </a:endParaRPr>
          </a:p>
          <a:p>
            <a:pPr algn="ctr">
              <a:lnSpc>
                <a:spcPct val="100000"/>
              </a:lnSpc>
              <a:spcBef>
                <a:spcPts val="439"/>
              </a:spcBef>
              <a:buNone/>
              <a:tabLst>
                <a:tab algn="l" pos="1077840"/>
                <a:tab algn="l" pos="1523880"/>
              </a:tabLst>
            </a:pPr>
            <a:endParaRPr b="0" lang="en-US" sz="2200" spc="-1" strike="noStrike">
              <a:latin typeface="Arial"/>
            </a:endParaRPr>
          </a:p>
          <a:p>
            <a:pPr algn="just">
              <a:lnSpc>
                <a:spcPct val="100000"/>
              </a:lnSpc>
              <a:spcAft>
                <a:spcPts val="720"/>
              </a:spcAft>
              <a:buNone/>
              <a:tabLst>
                <a:tab algn="l" pos="1077840"/>
                <a:tab algn="l" pos="1523880"/>
              </a:tabLst>
            </a:pPr>
            <a:endParaRPr b="0" lang="en-US" sz="2200" spc="-1" strike="noStrike">
              <a:latin typeface="Arial"/>
            </a:endParaRPr>
          </a:p>
          <a:p>
            <a:pPr algn="just">
              <a:lnSpc>
                <a:spcPct val="100000"/>
              </a:lnSpc>
              <a:spcAft>
                <a:spcPts val="720"/>
              </a:spcAft>
              <a:buNone/>
              <a:tabLst>
                <a:tab algn="l" pos="1077840"/>
                <a:tab algn="l" pos="1523880"/>
              </a:tabLst>
            </a:pPr>
            <a:endParaRPr b="0" lang="en-US" sz="2200" spc="-1" strike="noStrike">
              <a:latin typeface="Arial"/>
            </a:endParaRPr>
          </a:p>
        </p:txBody>
      </p:sp>
      <p:sp>
        <p:nvSpPr>
          <p:cNvPr id="281" name="Rectangle 3"/>
          <p:cNvSpPr/>
          <p:nvPr/>
        </p:nvSpPr>
        <p:spPr>
          <a:xfrm>
            <a:off x="177840" y="700200"/>
            <a:ext cx="8577720" cy="528480"/>
          </a:xfrm>
          <a:prstGeom prst="rect">
            <a:avLst/>
          </a:prstGeom>
          <a:solidFill>
            <a:srgbClr val="f8f8f8"/>
          </a:solidFill>
          <a:ln w="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ff0000"/>
                </a:solidFill>
                <a:latin typeface="Arial"/>
                <a:ea typeface="DejaVu Sans"/>
              </a:rPr>
              <a:t>materials requirements for (micro)electronic applications </a:t>
            </a:r>
            <a:endParaRPr b="0" lang="en-US" sz="2400" spc="-1" strike="noStrike">
              <a:latin typeface="Arial"/>
            </a:endParaRPr>
          </a:p>
        </p:txBody>
      </p:sp>
      <p:pic>
        <p:nvPicPr>
          <p:cNvPr id="282" name="" descr="">
            <a:hlinkClick r:id="" action="ppaction://media"/>
          </p:cNvPr>
          <p:cNvPicPr/>
          <p:nvPr>
            <a:audioFile r:link="rId1"/>
            <p:extLst>
              <p:ext uri="{DAA4B4D4-6D71-4841-9C94-3DE7FCFB9230}">
                <p14:media r:embed="rId2"/>
              </p:ext>
            </p:extLst>
          </p:nvPr>
        </p:nvPicPr>
        <p:blipFill>
          <a:blip r:embed="rId3"/>
          <a:stretch>
            <a:fillRect/>
          </a:stretch>
        </p:blipFill>
        <p:spPr>
          <a:xfrm>
            <a:off x="8229600" y="57916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32" dur="indefinite" restart="never" nodeType="tmRoot">
          <p:childTnLst>
            <p:seq>
              <p:cTn id="33" dur="indefinite" nodeType="mainSeq">
                <p:childTnLst>
                  <p:par>
                    <p:cTn id="34" nodeType="clickEffect" fill="hold">
                      <p:stCondLst>
                        <p:cond delay="0"/>
                      </p:stCondLst>
                      <p:childTnLst>
                        <p:par>
                          <p:cTn id="35" nodeType="withEffect" fill="hold">
                            <p:stCondLst>
                              <p:cond delay="0"/>
                            </p:stCondLst>
                            <p:childTnLst>
                              <p:par>
                                <p:cTn id="36" nodeType="withEffect" fill="hold" presetClass="entr" presetID="1">
                                  <p:stCondLst>
                                    <p:cond delay="0"/>
                                  </p:stCondLst>
                                  <p:childTnLst>
                                    <p:set>
                                      <p:cBhvr>
                                        <p:cTn id="37" dur="1" fill="hold">
                                          <p:stCondLst>
                                            <p:cond delay="0"/>
                                          </p:stCondLst>
                                        </p:cTn>
                                        <p:tgtEl>
                                          <p:spTgt spid="280">
                                            <p:txEl>
                                              <p:pRg st="0" end="0"/>
                                            </p:txEl>
                                          </p:spTgt>
                                        </p:tgtEl>
                                        <p:attrNameLst>
                                          <p:attrName>style.visibility</p:attrName>
                                        </p:attrNameLst>
                                      </p:cBhvr>
                                      <p:to>
                                        <p:strVal val="visible"/>
                                      </p:to>
                                    </p:set>
                                  </p:childTnLst>
                                </p:cTn>
                              </p:par>
                              <p:par>
                                <p:cTn id="38" nodeType="withEffect" fill="hold" presetClass="entr" presetID="1">
                                  <p:stCondLst>
                                    <p:cond delay="0"/>
                                  </p:stCondLst>
                                  <p:childTnLst>
                                    <p:set>
                                      <p:cBhvr>
                                        <p:cTn id="39" dur="1" fill="hold">
                                          <p:stCondLst>
                                            <p:cond delay="0"/>
                                          </p:stCondLst>
                                        </p:cTn>
                                        <p:tgtEl>
                                          <p:spTgt spid="280">
                                            <p:txEl>
                                              <p:pRg st="1" end="1"/>
                                            </p:txEl>
                                          </p:spTgt>
                                        </p:tgtEl>
                                        <p:attrNameLst>
                                          <p:attrName>style.visibility</p:attrName>
                                        </p:attrNameLst>
                                      </p:cBhvr>
                                      <p:to>
                                        <p:strVal val="visible"/>
                                      </p:to>
                                    </p:set>
                                  </p:childTnLst>
                                </p:cTn>
                              </p:par>
                              <p:par>
                                <p:cTn id="40" nodeType="withEffect" fill="hold" presetClass="entr" presetID="1">
                                  <p:stCondLst>
                                    <p:cond delay="0"/>
                                  </p:stCondLst>
                                  <p:childTnLst>
                                    <p:set>
                                      <p:cBhvr>
                                        <p:cTn id="41" dur="1" fill="hold">
                                          <p:stCondLst>
                                            <p:cond delay="0"/>
                                          </p:stCondLst>
                                        </p:cTn>
                                        <p:tgtEl>
                                          <p:spTgt spid="280">
                                            <p:txEl>
                                              <p:pRg st="2" end="2"/>
                                            </p:txEl>
                                          </p:spTgt>
                                        </p:tgtEl>
                                        <p:attrNameLst>
                                          <p:attrName>style.visibility</p:attrName>
                                        </p:attrNameLst>
                                      </p:cBhvr>
                                      <p:to>
                                        <p:strVal val="visible"/>
                                      </p:to>
                                    </p:set>
                                  </p:childTnLst>
                                </p:cTn>
                              </p:par>
                            </p:childTnLst>
                          </p:cTn>
                        </p:par>
                      </p:childTnLst>
                    </p:cTn>
                  </p:par>
                  <p:par>
                    <p:cTn id="42" nodeType="clickEffect" fill="hold">
                      <p:stCondLst>
                        <p:cond delay="indefinite"/>
                      </p:stCondLst>
                      <p:childTnLst>
                        <p:par>
                          <p:cTn id="43" nodeType="withEffect" fill="hold">
                            <p:stCondLst>
                              <p:cond delay="0"/>
                            </p:stCondLst>
                            <p:childTnLst>
                              <p:par>
                                <p:cTn id="44" nodeType="clickEffect" fill="hold" presetClass="entr" presetID="1">
                                  <p:stCondLst>
                                    <p:cond delay="0"/>
                                  </p:stCondLst>
                                  <p:childTnLst>
                                    <p:set>
                                      <p:cBhvr>
                                        <p:cTn id="45" dur="1" fill="hold">
                                          <p:stCondLst>
                                            <p:cond delay="0"/>
                                          </p:stCondLst>
                                        </p:cTn>
                                        <p:tgtEl>
                                          <p:spTgt spid="280">
                                            <p:txEl>
                                              <p:pRg st="4" end="4"/>
                                            </p:txEl>
                                          </p:spTgt>
                                        </p:tgtEl>
                                        <p:attrNameLst>
                                          <p:attrName>style.visibility</p:attrName>
                                        </p:attrNameLst>
                                      </p:cBhvr>
                                      <p:to>
                                        <p:strVal val="visible"/>
                                      </p:to>
                                    </p:set>
                                  </p:childTnLst>
                                </p:cTn>
                              </p:par>
                              <p:par>
                                <p:cTn id="46" nodeType="withEffect" fill="hold" presetClass="entr" presetID="1">
                                  <p:stCondLst>
                                    <p:cond delay="0"/>
                                  </p:stCondLst>
                                  <p:childTnLst>
                                    <p:set>
                                      <p:cBhvr>
                                        <p:cTn id="47" dur="1" fill="hold">
                                          <p:stCondLst>
                                            <p:cond delay="0"/>
                                          </p:stCondLst>
                                        </p:cTn>
                                        <p:tgtEl>
                                          <p:spTgt spid="2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48" restart="whenNotActive" nodeType="interactiveSeq" fill="hold">
                <p:stCondLst>
                  <p:cond delay="0" evt="onClick">
                    <p:tgtEl>
                      <p:spTgt spid="282"/>
                    </p:tgtEl>
                  </p:cond>
                </p:stCondLst>
                <p:childTnLst>
                  <p:par>
                    <p:cTn id="49" fill="hold">
                      <p:stCondLst>
                        <p:cond delay="0" evt="onClick">
                          <p:tgtEl>
                            <p:spTgt spid="282"/>
                          </p:tgtEl>
                        </p:cond>
                      </p:stCondLst>
                      <p:childTnLst>
                        <p:par>
                          <p:cTn id="50" fill="hold">
                            <p:stCondLst>
                              <p:cond delay="0"/>
                            </p:stCondLst>
                            <p:childTnLst>
                              <p:par>
                                <p:cTn id="51" nodeType="clickEffect" fill="hold" presetClass="mediacall">
                                  <p:stCondLst>
                                    <p:cond delay="0"/>
                                  </p:stCondLst>
                                  <p:childTnLst>
                                    <p:cmd type="call" cmd="playFrom(0.0)">
                                      <p:cBhvr>
                                        <p:cTn id="52" dur="62803" fill="hold"/>
                                        <p:tgtEl>
                                          <p:spTgt spid="28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282"/>
                </p:tgtEl>
              </p:cMediaNode>
            </p:audio>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 descr=""/>
          <p:cNvPicPr/>
          <p:nvPr/>
        </p:nvPicPr>
        <p:blipFill>
          <a:blip r:embed="rId1"/>
          <a:stretch/>
        </p:blipFill>
        <p:spPr>
          <a:xfrm>
            <a:off x="507960" y="1383840"/>
            <a:ext cx="8419320" cy="4965120"/>
          </a:xfrm>
          <a:prstGeom prst="rect">
            <a:avLst/>
          </a:prstGeom>
          <a:ln w="0">
            <a:noFill/>
          </a:ln>
        </p:spPr>
      </p:pic>
      <p:sp>
        <p:nvSpPr>
          <p:cNvPr id="284" name="Freeform 4"/>
          <p:cNvSpPr/>
          <p:nvPr/>
        </p:nvSpPr>
        <p:spPr>
          <a:xfrm>
            <a:off x="2413080" y="1700280"/>
            <a:ext cx="5039280" cy="3456360"/>
          </a:xfrm>
          <a:custGeom>
            <a:avLst/>
            <a:gdLst/>
            <a:ahLst/>
            <a:rect l="l" t="t" r="r" b="b"/>
            <a:pathLst>
              <a:path w="3175" h="2119">
                <a:moveTo>
                  <a:pt x="0" y="0"/>
                </a:moveTo>
                <a:lnTo>
                  <a:pt x="424" y="1991"/>
                </a:lnTo>
                <a:lnTo>
                  <a:pt x="3175" y="2119"/>
                </a:lnTo>
                <a:lnTo>
                  <a:pt x="3110" y="2005"/>
                </a:lnTo>
                <a:lnTo>
                  <a:pt x="2450" y="1799"/>
                </a:lnTo>
                <a:lnTo>
                  <a:pt x="944" y="1233"/>
                </a:lnTo>
                <a:lnTo>
                  <a:pt x="0" y="0"/>
                </a:lnTo>
                <a:close/>
              </a:path>
            </a:pathLst>
          </a:custGeom>
          <a:solidFill>
            <a:srgbClr val="008080">
              <a:alpha val="27000"/>
            </a:srgbClr>
          </a:solidFill>
          <a:ln w="9525">
            <a:solidFill>
              <a:srgbClr val="3399ff"/>
            </a:solidFill>
            <a:round/>
          </a:ln>
        </p:spPr>
        <p:style>
          <a:lnRef idx="0"/>
          <a:fillRef idx="0"/>
          <a:effectRef idx="0"/>
          <a:fontRef idx="minor"/>
        </p:style>
      </p:sp>
      <p:sp>
        <p:nvSpPr>
          <p:cNvPr id="285" name="Oval 5"/>
          <p:cNvSpPr/>
          <p:nvPr/>
        </p:nvSpPr>
        <p:spPr>
          <a:xfrm>
            <a:off x="2916360" y="3718080"/>
            <a:ext cx="1078560" cy="1222920"/>
          </a:xfrm>
          <a:prstGeom prst="ellipse">
            <a:avLst/>
          </a:prstGeom>
          <a:gradFill rotWithShape="0">
            <a:gsLst>
              <a:gs pos="0">
                <a:srgbClr val="ff0000"/>
              </a:gs>
              <a:gs pos="100000">
                <a:srgbClr val="ff8080">
                  <a:alpha val="0"/>
                </a:srgbClr>
              </a:gs>
            </a:gsLst>
            <a:path path="rect">
              <a:fillToRect l="50000" t="50000" r="50000" b="50000"/>
            </a:path>
          </a:gradFill>
          <a:ln w="0">
            <a:noFill/>
          </a:ln>
        </p:spPr>
        <p:style>
          <a:lnRef idx="0"/>
          <a:fillRef idx="0"/>
          <a:effectRef idx="0"/>
          <a:fontRef idx="minor"/>
        </p:style>
      </p:sp>
      <p:sp>
        <p:nvSpPr>
          <p:cNvPr id="286" name="Oval 6"/>
          <p:cNvSpPr/>
          <p:nvPr/>
        </p:nvSpPr>
        <p:spPr>
          <a:xfrm>
            <a:off x="3708360" y="4869000"/>
            <a:ext cx="214920" cy="214920"/>
          </a:xfrm>
          <a:prstGeom prst="ellipse">
            <a:avLst/>
          </a:prstGeom>
          <a:solidFill>
            <a:srgbClr val="ffff00"/>
          </a:solidFill>
          <a:ln w="9525">
            <a:solidFill>
              <a:srgbClr val="ff9900"/>
            </a:solidFill>
            <a:round/>
          </a:ln>
        </p:spPr>
        <p:style>
          <a:lnRef idx="0"/>
          <a:fillRef idx="0"/>
          <a:effectRef idx="0"/>
          <a:fontRef idx="minor"/>
        </p:style>
      </p:sp>
      <p:sp>
        <p:nvSpPr>
          <p:cNvPr id="287" name="Line 7"/>
          <p:cNvSpPr/>
          <p:nvPr/>
        </p:nvSpPr>
        <p:spPr>
          <a:xfrm flipV="1">
            <a:off x="3984480" y="4464000"/>
            <a:ext cx="679320" cy="465120"/>
          </a:xfrm>
          <a:prstGeom prst="line">
            <a:avLst/>
          </a:prstGeom>
          <a:ln w="28575">
            <a:solidFill>
              <a:srgbClr val="ff0000"/>
            </a:solidFill>
            <a:round/>
            <a:headEnd len="lg" type="stealth" w="lg"/>
          </a:ln>
        </p:spPr>
        <p:style>
          <a:lnRef idx="0"/>
          <a:fillRef idx="0"/>
          <a:effectRef idx="0"/>
          <a:fontRef idx="minor"/>
        </p:style>
      </p:sp>
      <p:sp>
        <p:nvSpPr>
          <p:cNvPr id="288" name="Text Box 8"/>
          <p:cNvSpPr/>
          <p:nvPr/>
        </p:nvSpPr>
        <p:spPr>
          <a:xfrm>
            <a:off x="4664160" y="4137120"/>
            <a:ext cx="1149840" cy="366480"/>
          </a:xfrm>
          <a:prstGeom prst="rect">
            <a:avLst/>
          </a:prstGeom>
          <a:solidFill>
            <a:srgbClr val="ffffcc"/>
          </a:solidFill>
          <a:ln w="0">
            <a:noFill/>
          </a:ln>
        </p:spPr>
        <p:style>
          <a:lnRef idx="0"/>
          <a:fillRef idx="0"/>
          <a:effectRef idx="0"/>
          <a:fontRef idx="minor"/>
        </p:style>
        <p:txBody>
          <a:bodyPr lIns="90000" rIns="90000" tIns="45000" bIns="45000" anchor="t">
            <a:spAutoFit/>
          </a:bodyPr>
          <a:p>
            <a:pPr>
              <a:lnSpc>
                <a:spcPct val="100000"/>
              </a:lnSpc>
              <a:buNone/>
            </a:pPr>
            <a:r>
              <a:rPr b="1" lang="de-DE" sz="1600" spc="-1" strike="noStrike">
                <a:solidFill>
                  <a:srgbClr val="ff0000"/>
                </a:solidFill>
                <a:latin typeface="Arial"/>
                <a:ea typeface="DejaVu Sans"/>
              </a:rPr>
              <a:t>Al/SiC/60</a:t>
            </a:r>
            <a:r>
              <a:rPr b="1" lang="de-DE" sz="1600" spc="-1" strike="noStrike" baseline="-25000">
                <a:solidFill>
                  <a:srgbClr val="ff0000"/>
                </a:solidFill>
                <a:latin typeface="Arial"/>
                <a:ea typeface="DejaVu Sans"/>
              </a:rPr>
              <a:t>p</a:t>
            </a:r>
            <a:endParaRPr b="0" lang="en-US" sz="1600" spc="-1" strike="noStrike">
              <a:latin typeface="Arial"/>
            </a:endParaRPr>
          </a:p>
        </p:txBody>
      </p:sp>
      <p:sp>
        <p:nvSpPr>
          <p:cNvPr id="289" name="AutoShape 9"/>
          <p:cNvSpPr/>
          <p:nvPr/>
        </p:nvSpPr>
        <p:spPr>
          <a:xfrm rot="7920000">
            <a:off x="3568320" y="3434040"/>
            <a:ext cx="1038600" cy="254520"/>
          </a:xfrm>
          <a:prstGeom prst="notchedRightArrow">
            <a:avLst>
              <a:gd name="adj1" fmla="val 50000"/>
              <a:gd name="adj2" fmla="val 101708"/>
            </a:avLst>
          </a:prstGeom>
          <a:solidFill>
            <a:srgbClr val="ff0000"/>
          </a:solidFill>
          <a:ln w="9525">
            <a:solidFill>
              <a:srgbClr val="ff0000"/>
            </a:solidFill>
            <a:miter/>
          </a:ln>
        </p:spPr>
        <p:style>
          <a:lnRef idx="0"/>
          <a:fillRef idx="0"/>
          <a:effectRef idx="0"/>
          <a:fontRef idx="minor"/>
        </p:style>
      </p:sp>
      <p:sp>
        <p:nvSpPr>
          <p:cNvPr id="290" name="Text Box 10"/>
          <p:cNvSpPr/>
          <p:nvPr/>
        </p:nvSpPr>
        <p:spPr>
          <a:xfrm>
            <a:off x="4032360" y="2789280"/>
            <a:ext cx="856080" cy="363960"/>
          </a:xfrm>
          <a:prstGeom prst="rect">
            <a:avLst/>
          </a:prstGeom>
          <a:solidFill>
            <a:schemeClr val="bg1"/>
          </a:solidFill>
          <a:ln w="9525">
            <a:noFill/>
          </a:ln>
        </p:spPr>
        <p:style>
          <a:lnRef idx="0"/>
          <a:fillRef idx="0"/>
          <a:effectRef idx="0"/>
          <a:fontRef idx="minor"/>
        </p:style>
        <p:txBody>
          <a:bodyPr lIns="90000" rIns="90000" tIns="45000" bIns="45000" anchor="t">
            <a:spAutoFit/>
          </a:bodyPr>
          <a:p>
            <a:pPr>
              <a:lnSpc>
                <a:spcPct val="100000"/>
              </a:lnSpc>
              <a:buNone/>
            </a:pPr>
            <a:r>
              <a:rPr b="1" lang="de-DE" sz="1800" spc="-1" strike="noStrike">
                <a:solidFill>
                  <a:srgbClr val="ff0000"/>
                </a:solidFill>
                <a:latin typeface="Arial"/>
                <a:ea typeface="DejaVu Sans"/>
              </a:rPr>
              <a:t>target</a:t>
            </a:r>
            <a:endParaRPr b="0" lang="en-US" sz="1800" spc="-1" strike="noStrike">
              <a:latin typeface="Arial"/>
            </a:endParaRPr>
          </a:p>
        </p:txBody>
      </p:sp>
      <p:sp>
        <p:nvSpPr>
          <p:cNvPr id="291" name="Oval 11"/>
          <p:cNvSpPr/>
          <p:nvPr/>
        </p:nvSpPr>
        <p:spPr>
          <a:xfrm>
            <a:off x="3611520" y="4773600"/>
            <a:ext cx="891000" cy="543600"/>
          </a:xfrm>
          <a:prstGeom prst="ellipse">
            <a:avLst/>
          </a:prstGeom>
          <a:noFill/>
          <a:ln w="28575">
            <a:solidFill>
              <a:srgbClr val="ffff00"/>
            </a:solidFill>
            <a:round/>
          </a:ln>
        </p:spPr>
        <p:style>
          <a:lnRef idx="0"/>
          <a:fillRef idx="0"/>
          <a:effectRef idx="0"/>
          <a:fontRef idx="minor"/>
        </p:style>
      </p:sp>
      <p:sp>
        <p:nvSpPr>
          <p:cNvPr id="292" name="Text Box 12"/>
          <p:cNvSpPr/>
          <p:nvPr/>
        </p:nvSpPr>
        <p:spPr>
          <a:xfrm>
            <a:off x="5875200" y="4121280"/>
            <a:ext cx="1803960" cy="333000"/>
          </a:xfrm>
          <a:prstGeom prst="rect">
            <a:avLst/>
          </a:prstGeom>
          <a:solidFill>
            <a:schemeClr val="bg1"/>
          </a:solidFill>
          <a:ln w="9525">
            <a:noFill/>
          </a:ln>
        </p:spPr>
        <p:style>
          <a:lnRef idx="0"/>
          <a:fillRef idx="0"/>
          <a:effectRef idx="0"/>
          <a:fontRef idx="minor"/>
        </p:style>
        <p:txBody>
          <a:bodyPr lIns="90000" rIns="90000" tIns="45000" bIns="45000" anchor="t">
            <a:spAutoFit/>
          </a:bodyPr>
          <a:p>
            <a:pPr>
              <a:lnSpc>
                <a:spcPct val="100000"/>
              </a:lnSpc>
              <a:buNone/>
            </a:pPr>
            <a:r>
              <a:rPr b="1" lang="de-DE" sz="1600" spc="-1" strike="noStrike">
                <a:solidFill>
                  <a:srgbClr val="ff0000"/>
                </a:solidFill>
                <a:latin typeface="Arial"/>
                <a:ea typeface="DejaVu Sans"/>
              </a:rPr>
              <a:t>(state of the art)</a:t>
            </a:r>
            <a:endParaRPr b="0" lang="en-US" sz="1600" spc="-1" strike="noStrike">
              <a:latin typeface="Arial"/>
            </a:endParaRPr>
          </a:p>
        </p:txBody>
      </p:sp>
      <p:sp>
        <p:nvSpPr>
          <p:cNvPr id="293" name="Line 13"/>
          <p:cNvSpPr/>
          <p:nvPr/>
        </p:nvSpPr>
        <p:spPr>
          <a:xfrm>
            <a:off x="2070000" y="1423800"/>
            <a:ext cx="360" cy="1009800"/>
          </a:xfrm>
          <a:prstGeom prst="line">
            <a:avLst/>
          </a:prstGeom>
          <a:ln w="3175">
            <a:solidFill>
              <a:srgbClr val="ff0000"/>
            </a:solidFill>
            <a:round/>
            <a:headEnd len="med" type="triangle" w="med"/>
            <a:tailEnd len="med" type="triangle" w="med"/>
          </a:ln>
        </p:spPr>
        <p:style>
          <a:lnRef idx="0"/>
          <a:fillRef idx="0"/>
          <a:effectRef idx="0"/>
          <a:fontRef idx="minor"/>
        </p:style>
      </p:sp>
      <p:sp>
        <p:nvSpPr>
          <p:cNvPr id="294" name="Line 14"/>
          <p:cNvSpPr/>
          <p:nvPr/>
        </p:nvSpPr>
        <p:spPr>
          <a:xfrm>
            <a:off x="2563560" y="1539720"/>
            <a:ext cx="360" cy="1682640"/>
          </a:xfrm>
          <a:prstGeom prst="line">
            <a:avLst/>
          </a:prstGeom>
          <a:ln w="3175">
            <a:solidFill>
              <a:srgbClr val="ff0000"/>
            </a:solidFill>
            <a:round/>
            <a:headEnd len="med" type="triangle" w="med"/>
            <a:tailEnd len="med" type="triangle" w="med"/>
          </a:ln>
        </p:spPr>
        <p:style>
          <a:lnRef idx="0"/>
          <a:fillRef idx="0"/>
          <a:effectRef idx="0"/>
          <a:fontRef idx="minor"/>
        </p:style>
      </p:sp>
      <p:sp>
        <p:nvSpPr>
          <p:cNvPr id="295" name="Rectangle 15"/>
          <p:cNvSpPr/>
          <p:nvPr/>
        </p:nvSpPr>
        <p:spPr>
          <a:xfrm>
            <a:off x="596880" y="257040"/>
            <a:ext cx="3107160" cy="528480"/>
          </a:xfrm>
          <a:prstGeom prst="rect">
            <a:avLst/>
          </a:prstGeom>
          <a:solidFill>
            <a:srgbClr val="f8f8f8"/>
          </a:solidFill>
          <a:ln w="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ff0000"/>
                </a:solidFill>
                <a:latin typeface="Arial"/>
                <a:ea typeface="DejaVu Sans"/>
              </a:rPr>
              <a:t>Materials Selection </a:t>
            </a:r>
            <a:endParaRPr b="0" lang="en-US" sz="2400" spc="-1" strike="noStrike">
              <a:latin typeface="Arial"/>
            </a:endParaRPr>
          </a:p>
        </p:txBody>
      </p:sp>
      <p:sp>
        <p:nvSpPr>
          <p:cNvPr id="296" name="Oval 18"/>
          <p:cNvSpPr/>
          <p:nvPr/>
        </p:nvSpPr>
        <p:spPr>
          <a:xfrm>
            <a:off x="2311560" y="1812960"/>
            <a:ext cx="1323000" cy="398880"/>
          </a:xfrm>
          <a:prstGeom prst="ellipse">
            <a:avLst/>
          </a:prstGeom>
          <a:noFill/>
          <a:ln w="19050">
            <a:solidFill>
              <a:srgbClr val="ff0000"/>
            </a:solidFill>
            <a:round/>
          </a:ln>
        </p:spPr>
        <p:style>
          <a:lnRef idx="0"/>
          <a:fillRef idx="0"/>
          <a:effectRef idx="0"/>
          <a:fontRef idx="minor"/>
        </p:style>
      </p:sp>
      <p:sp>
        <p:nvSpPr>
          <p:cNvPr id="297" name="Oval 19"/>
          <p:cNvSpPr/>
          <p:nvPr/>
        </p:nvSpPr>
        <p:spPr>
          <a:xfrm>
            <a:off x="7058160" y="4888080"/>
            <a:ext cx="408600" cy="315000"/>
          </a:xfrm>
          <a:prstGeom prst="ellipse">
            <a:avLst/>
          </a:prstGeom>
          <a:noFill/>
          <a:ln w="19050">
            <a:solidFill>
              <a:srgbClr val="ff0000"/>
            </a:solidFill>
            <a:round/>
          </a:ln>
        </p:spPr>
        <p:style>
          <a:lnRef idx="0"/>
          <a:fillRef idx="0"/>
          <a:effectRef idx="0"/>
          <a:fontRef idx="minor"/>
        </p:style>
      </p:sp>
      <p:sp>
        <p:nvSpPr>
          <p:cNvPr id="298" name="Oval 21"/>
          <p:cNvSpPr/>
          <p:nvPr/>
        </p:nvSpPr>
        <p:spPr>
          <a:xfrm>
            <a:off x="5465880" y="4451400"/>
            <a:ext cx="479880" cy="387720"/>
          </a:xfrm>
          <a:prstGeom prst="ellipse">
            <a:avLst/>
          </a:prstGeom>
          <a:noFill/>
          <a:ln w="19050">
            <a:solidFill>
              <a:srgbClr val="ff0000"/>
            </a:solidFill>
            <a:prstDash val="sysDot"/>
            <a:round/>
          </a:ln>
        </p:spPr>
        <p:style>
          <a:lnRef idx="0"/>
          <a:fillRef idx="0"/>
          <a:effectRef idx="0"/>
          <a:fontRef idx="minor"/>
        </p:style>
      </p:sp>
      <p:sp>
        <p:nvSpPr>
          <p:cNvPr id="299" name="Oval 22"/>
          <p:cNvSpPr/>
          <p:nvPr/>
        </p:nvSpPr>
        <p:spPr>
          <a:xfrm>
            <a:off x="6119640" y="4468680"/>
            <a:ext cx="479880" cy="387720"/>
          </a:xfrm>
          <a:prstGeom prst="ellipse">
            <a:avLst/>
          </a:prstGeom>
          <a:noFill/>
          <a:ln w="19050">
            <a:solidFill>
              <a:srgbClr val="ff0000"/>
            </a:solidFill>
            <a:prstDash val="sysDot"/>
            <a:round/>
          </a:ln>
        </p:spPr>
        <p:style>
          <a:lnRef idx="0"/>
          <a:fillRef idx="0"/>
          <a:effectRef idx="0"/>
          <a:fontRef idx="minor"/>
        </p:style>
      </p:sp>
      <p:sp>
        <p:nvSpPr>
          <p:cNvPr id="300" name="Text Box 16"/>
          <p:cNvSpPr/>
          <p:nvPr/>
        </p:nvSpPr>
        <p:spPr>
          <a:xfrm>
            <a:off x="5007960" y="3284640"/>
            <a:ext cx="3984120" cy="363960"/>
          </a:xfrm>
          <a:prstGeom prst="rect">
            <a:avLst/>
          </a:prstGeom>
          <a:solidFill>
            <a:srgbClr val="ffffcc"/>
          </a:solidFill>
          <a:ln w="0">
            <a:noFill/>
          </a:ln>
        </p:spPr>
        <p:style>
          <a:lnRef idx="0"/>
          <a:fillRef idx="0"/>
          <a:effectRef idx="0"/>
          <a:fontRef idx="minor"/>
        </p:style>
        <p:txBody>
          <a:bodyPr wrap="none" lIns="90000" rIns="90000" tIns="45000" bIns="45000" anchor="t">
            <a:spAutoFit/>
          </a:bodyPr>
          <a:p>
            <a:pPr>
              <a:lnSpc>
                <a:spcPct val="100000"/>
              </a:lnSpc>
              <a:buNone/>
            </a:pPr>
            <a:r>
              <a:rPr b="1" lang="de-DE" sz="1800" spc="-1" strike="noStrike">
                <a:solidFill>
                  <a:srgbClr val="0066ff"/>
                </a:solidFill>
                <a:latin typeface="Arial"/>
                <a:ea typeface="DejaVu Sans"/>
              </a:rPr>
              <a:t>approach:  Al/diamond composites</a:t>
            </a:r>
            <a:endParaRPr b="0" lang="en-US" sz="1800" spc="-1" strike="noStrike">
              <a:latin typeface="Arial"/>
            </a:endParaRPr>
          </a:p>
        </p:txBody>
      </p:sp>
      <p:pic>
        <p:nvPicPr>
          <p:cNvPr id="301" name="" descr="">
            <a:hlinkClick r:id="" action="ppaction://media"/>
          </p:cNvPr>
          <p:cNvPicPr/>
          <p:nvPr>
            <a:audioFile r:link="rId2"/>
            <p:extLst>
              <p:ext uri="{DAA4B4D4-6D71-4841-9C94-3DE7FCFB9230}">
                <p14:media r:embed="rId3"/>
              </p:ext>
            </p:extLst>
          </p:nvPr>
        </p:nvPicPr>
        <p:blipFill>
          <a:blip r:embed="rId4"/>
          <a:stretch>
            <a:fillRect/>
          </a:stretch>
        </p:blipFill>
        <p:spPr>
          <a:xfrm>
            <a:off x="4267080" y="3124080"/>
            <a:ext cx="608400" cy="608400"/>
          </a:xfrm>
          <a:prstGeom prst="rect">
            <a:avLst/>
          </a:prstGeom>
          <a:ln w="0">
            <a:noFill/>
          </a:ln>
        </p:spPr>
      </p:pic>
      <p:pic>
        <p:nvPicPr>
          <p:cNvPr id="302" name="Picture 17" descr="MBD4a mit Farbe"/>
          <p:cNvPicPr/>
          <p:nvPr/>
        </p:nvPicPr>
        <p:blipFill>
          <a:blip r:embed="rId5"/>
          <a:stretch/>
        </p:blipFill>
        <p:spPr>
          <a:xfrm>
            <a:off x="5292720" y="620640"/>
            <a:ext cx="3381840" cy="2673720"/>
          </a:xfrm>
          <a:prstGeom prst="rect">
            <a:avLst/>
          </a:prstGeom>
          <a:ln w="0">
            <a:noFill/>
          </a:ln>
        </p:spPr>
      </p:pic>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childTnLst>
                  <p:par>
                    <p:cTn id="55" nodeType="clickEffect" fill="hold">
                      <p:stCondLst>
                        <p:cond delay="indefinite"/>
                      </p:stCondLst>
                      <p:childTnLst>
                        <p:par>
                          <p:cTn id="56" nodeType="withEffect" fill="hold">
                            <p:stCondLst>
                              <p:cond delay="0"/>
                            </p:stCondLst>
                            <p:childTnLst>
                              <p:par>
                                <p:cTn id="57" nodeType="clickEffect" fill="hold" presetClass="entr" presetID="1">
                                  <p:stCondLst>
                                    <p:cond delay="0"/>
                                  </p:stCondLst>
                                  <p:childTnLst>
                                    <p:set>
                                      <p:cBhvr>
                                        <p:cTn id="58" dur="1" fill="hold">
                                          <p:stCondLst>
                                            <p:cond delay="0"/>
                                          </p:stCondLst>
                                        </p:cTn>
                                        <p:tgtEl>
                                          <p:spTgt spid="285"/>
                                        </p:tgtEl>
                                        <p:attrNameLst>
                                          <p:attrName>style.visibility</p:attrName>
                                        </p:attrNameLst>
                                      </p:cBhvr>
                                      <p:to>
                                        <p:strVal val="visible"/>
                                      </p:to>
                                    </p:set>
                                  </p:childTnLst>
                                </p:cTn>
                              </p:par>
                              <p:par>
                                <p:cTn id="59" nodeType="withEffect" fill="hold" presetClass="entr" presetID="1">
                                  <p:stCondLst>
                                    <p:cond delay="0"/>
                                  </p:stCondLst>
                                  <p:childTnLst>
                                    <p:set>
                                      <p:cBhvr>
                                        <p:cTn id="60" dur="1" fill="hold">
                                          <p:stCondLst>
                                            <p:cond delay="0"/>
                                          </p:stCondLst>
                                        </p:cTn>
                                        <p:tgtEl>
                                          <p:spTgt spid="289"/>
                                        </p:tgtEl>
                                        <p:attrNameLst>
                                          <p:attrName>style.visibility</p:attrName>
                                        </p:attrNameLst>
                                      </p:cBhvr>
                                      <p:to>
                                        <p:strVal val="visible"/>
                                      </p:to>
                                    </p:set>
                                  </p:childTnLst>
                                </p:cTn>
                              </p:par>
                              <p:par>
                                <p:cTn id="61" nodeType="withEffect" fill="hold" presetClass="entr" presetID="1">
                                  <p:stCondLst>
                                    <p:cond delay="0"/>
                                  </p:stCondLst>
                                  <p:childTnLst>
                                    <p:set>
                                      <p:cBhvr>
                                        <p:cTn id="62" dur="1" fill="hold">
                                          <p:stCondLst>
                                            <p:cond delay="0"/>
                                          </p:stCondLst>
                                        </p:cTn>
                                        <p:tgtEl>
                                          <p:spTgt spid="290"/>
                                        </p:tgtEl>
                                        <p:attrNameLst>
                                          <p:attrName>style.visibility</p:attrName>
                                        </p:attrNameLst>
                                      </p:cBhvr>
                                      <p:to>
                                        <p:strVal val="visible"/>
                                      </p:to>
                                    </p:set>
                                  </p:childTnLst>
                                </p:cTn>
                              </p:par>
                            </p:childTnLst>
                          </p:cTn>
                        </p:par>
                      </p:childTnLst>
                    </p:cTn>
                  </p:par>
                  <p:par>
                    <p:cTn id="63" nodeType="clickEffect" fill="hold">
                      <p:stCondLst>
                        <p:cond delay="indefinite"/>
                      </p:stCondLst>
                      <p:childTnLst>
                        <p:par>
                          <p:cTn id="64" nodeType="withEffect" fill="hold">
                            <p:stCondLst>
                              <p:cond delay="0"/>
                            </p:stCondLst>
                            <p:childTnLst>
                              <p:par>
                                <p:cTn id="65" nodeType="clickEffect" fill="hold" presetClass="entr" presetID="1">
                                  <p:stCondLst>
                                    <p:cond delay="0"/>
                                  </p:stCondLst>
                                  <p:childTnLst>
                                    <p:set>
                                      <p:cBhvr>
                                        <p:cTn id="66" dur="1" fill="hold">
                                          <p:stCondLst>
                                            <p:cond delay="0"/>
                                          </p:stCondLst>
                                        </p:cTn>
                                        <p:tgtEl>
                                          <p:spTgt spid="286"/>
                                        </p:tgtEl>
                                        <p:attrNameLst>
                                          <p:attrName>style.visibility</p:attrName>
                                        </p:attrNameLst>
                                      </p:cBhvr>
                                      <p:to>
                                        <p:strVal val="visible"/>
                                      </p:to>
                                    </p:set>
                                  </p:childTnLst>
                                </p:cTn>
                              </p:par>
                              <p:par>
                                <p:cTn id="67" nodeType="withEffect" fill="hold" presetClass="entr" presetID="1">
                                  <p:stCondLst>
                                    <p:cond delay="0"/>
                                  </p:stCondLst>
                                  <p:childTnLst>
                                    <p:set>
                                      <p:cBhvr>
                                        <p:cTn id="68" dur="1" fill="hold">
                                          <p:stCondLst>
                                            <p:cond delay="0"/>
                                          </p:stCondLst>
                                        </p:cTn>
                                        <p:tgtEl>
                                          <p:spTgt spid="291"/>
                                        </p:tgtEl>
                                        <p:attrNameLst>
                                          <p:attrName>style.visibility</p:attrName>
                                        </p:attrNameLst>
                                      </p:cBhvr>
                                      <p:to>
                                        <p:strVal val="visible"/>
                                      </p:to>
                                    </p:set>
                                  </p:childTnLst>
                                </p:cTn>
                              </p:par>
                              <p:par>
                                <p:cTn id="69" nodeType="withEffect" fill="hold" presetClass="entr" presetID="1">
                                  <p:stCondLst>
                                    <p:cond delay="0"/>
                                  </p:stCondLst>
                                  <p:childTnLst>
                                    <p:set>
                                      <p:cBhvr>
                                        <p:cTn id="70" dur="1" fill="hold">
                                          <p:stCondLst>
                                            <p:cond delay="0"/>
                                          </p:stCondLst>
                                        </p:cTn>
                                        <p:tgtEl>
                                          <p:spTgt spid="287"/>
                                        </p:tgtEl>
                                        <p:attrNameLst>
                                          <p:attrName>style.visibility</p:attrName>
                                        </p:attrNameLst>
                                      </p:cBhvr>
                                      <p:to>
                                        <p:strVal val="visible"/>
                                      </p:to>
                                    </p:set>
                                  </p:childTnLst>
                                </p:cTn>
                              </p:par>
                              <p:par>
                                <p:cTn id="71" nodeType="withEffect" fill="hold" presetClass="entr" presetID="1">
                                  <p:stCondLst>
                                    <p:cond delay="0"/>
                                  </p:stCondLst>
                                  <p:childTnLst>
                                    <p:set>
                                      <p:cBhvr>
                                        <p:cTn id="72" dur="1" fill="hold">
                                          <p:stCondLst>
                                            <p:cond delay="0"/>
                                          </p:stCondLst>
                                        </p:cTn>
                                        <p:tgtEl>
                                          <p:spTgt spid="288"/>
                                        </p:tgtEl>
                                        <p:attrNameLst>
                                          <p:attrName>style.visibility</p:attrName>
                                        </p:attrNameLst>
                                      </p:cBhvr>
                                      <p:to>
                                        <p:strVal val="visible"/>
                                      </p:to>
                                    </p:set>
                                  </p:childTnLst>
                                </p:cTn>
                              </p:par>
                              <p:par>
                                <p:cTn id="73" nodeType="withEffect" fill="hold" presetClass="entr" presetID="1">
                                  <p:stCondLst>
                                    <p:cond delay="0"/>
                                  </p:stCondLst>
                                  <p:childTnLst>
                                    <p:set>
                                      <p:cBhvr>
                                        <p:cTn id="74" dur="1" fill="hold">
                                          <p:stCondLst>
                                            <p:cond delay="0"/>
                                          </p:stCondLst>
                                        </p:cTn>
                                        <p:tgtEl>
                                          <p:spTgt spid="292"/>
                                        </p:tgtEl>
                                        <p:attrNameLst>
                                          <p:attrName>style.visibility</p:attrName>
                                        </p:attrNameLst>
                                      </p:cBhvr>
                                      <p:to>
                                        <p:strVal val="visible"/>
                                      </p:to>
                                    </p:set>
                                  </p:childTnLst>
                                </p:cTn>
                              </p:par>
                            </p:childTnLst>
                          </p:cTn>
                        </p:par>
                      </p:childTnLst>
                    </p:cTn>
                  </p:par>
                  <p:par>
                    <p:cTn id="75" nodeType="clickEffect" fill="hold">
                      <p:stCondLst>
                        <p:cond delay="indefinite"/>
                      </p:stCondLst>
                      <p:childTnLst>
                        <p:par>
                          <p:cTn id="76" nodeType="withEffect" fill="hold">
                            <p:stCondLst>
                              <p:cond delay="0"/>
                            </p:stCondLst>
                            <p:childTnLst>
                              <p:par>
                                <p:cTn id="77" nodeType="clickEffect" fill="hold" presetClass="entr" presetID="1">
                                  <p:stCondLst>
                                    <p:cond delay="0"/>
                                  </p:stCondLst>
                                  <p:childTnLst>
                                    <p:set>
                                      <p:cBhvr>
                                        <p:cTn id="78" dur="1" fill="hold">
                                          <p:stCondLst>
                                            <p:cond delay="0"/>
                                          </p:stCondLst>
                                        </p:cTn>
                                        <p:tgtEl>
                                          <p:spTgt spid="302"/>
                                        </p:tgtEl>
                                        <p:attrNameLst>
                                          <p:attrName>style.visibility</p:attrName>
                                        </p:attrNameLst>
                                      </p:cBhvr>
                                      <p:to>
                                        <p:strVal val="visible"/>
                                      </p:to>
                                    </p:set>
                                  </p:childTnLst>
                                </p:cTn>
                              </p:par>
                              <p:par>
                                <p:cTn id="79" nodeType="withEffect" fill="hold" presetClass="entr" presetID="1">
                                  <p:stCondLst>
                                    <p:cond delay="0"/>
                                  </p:stCondLst>
                                  <p:childTnLst>
                                    <p:set>
                                      <p:cBhvr>
                                        <p:cTn id="80" dur="1" fill="hold">
                                          <p:stCondLst>
                                            <p:cond delay="0"/>
                                          </p:stCondLst>
                                        </p:cTn>
                                        <p:tgtEl>
                                          <p:spTgt spid="296"/>
                                        </p:tgtEl>
                                        <p:attrNameLst>
                                          <p:attrName>style.visibility</p:attrName>
                                        </p:attrNameLst>
                                      </p:cBhvr>
                                      <p:to>
                                        <p:strVal val="visible"/>
                                      </p:to>
                                    </p:set>
                                  </p:childTnLst>
                                </p:cTn>
                              </p:par>
                              <p:par>
                                <p:cTn id="81" nodeType="withEffect" fill="hold" presetClass="entr" presetID="1">
                                  <p:stCondLst>
                                    <p:cond delay="0"/>
                                  </p:stCondLst>
                                  <p:childTnLst>
                                    <p:set>
                                      <p:cBhvr>
                                        <p:cTn id="82" dur="1" fill="hold">
                                          <p:stCondLst>
                                            <p:cond delay="0"/>
                                          </p:stCondLst>
                                        </p:cTn>
                                        <p:tgtEl>
                                          <p:spTgt spid="297"/>
                                        </p:tgtEl>
                                        <p:attrNameLst>
                                          <p:attrName>style.visibility</p:attrName>
                                        </p:attrNameLst>
                                      </p:cBhvr>
                                      <p:to>
                                        <p:strVal val="visible"/>
                                      </p:to>
                                    </p:set>
                                  </p:childTnLst>
                                </p:cTn>
                              </p:par>
                              <p:par>
                                <p:cTn id="83" nodeType="withEffect" fill="hold" presetClass="entr" presetID="1">
                                  <p:stCondLst>
                                    <p:cond delay="0"/>
                                  </p:stCondLst>
                                  <p:childTnLst>
                                    <p:set>
                                      <p:cBhvr>
                                        <p:cTn id="84" dur="1" fill="hold">
                                          <p:stCondLst>
                                            <p:cond delay="0"/>
                                          </p:stCondLst>
                                        </p:cTn>
                                        <p:tgtEl>
                                          <p:spTgt spid="284"/>
                                        </p:tgtEl>
                                        <p:attrNameLst>
                                          <p:attrName>style.visibility</p:attrName>
                                        </p:attrNameLst>
                                      </p:cBhvr>
                                      <p:to>
                                        <p:strVal val="visible"/>
                                      </p:to>
                                    </p:set>
                                  </p:childTnLst>
                                </p:cTn>
                              </p:par>
                              <p:par>
                                <p:cTn id="85" nodeType="withEffect" fill="hold" presetClass="entr" presetID="1">
                                  <p:stCondLst>
                                    <p:cond delay="0"/>
                                  </p:stCondLst>
                                  <p:childTnLst>
                                    <p:set>
                                      <p:cBhvr>
                                        <p:cTn id="86" dur="1" fill="hold">
                                          <p:stCondLst>
                                            <p:cond delay="0"/>
                                          </p:stCondLst>
                                        </p:cTn>
                                        <p:tgtEl>
                                          <p:spTgt spid="300"/>
                                        </p:tgtEl>
                                        <p:attrNameLst>
                                          <p:attrName>style.visibility</p:attrName>
                                        </p:attrNameLst>
                                      </p:cBhvr>
                                      <p:to>
                                        <p:strVal val="visible"/>
                                      </p:to>
                                    </p:set>
                                  </p:childTnLst>
                                </p:cTn>
                              </p:par>
                              <p:par>
                                <p:cTn id="87" nodeType="withEffect" fill="hold" presetClass="entr" presetID="1">
                                  <p:stCondLst>
                                    <p:cond delay="0"/>
                                  </p:stCondLst>
                                  <p:childTnLst>
                                    <p:set>
                                      <p:cBhvr>
                                        <p:cTn id="88" dur="1" fill="hold">
                                          <p:stCondLst>
                                            <p:cond delay="0"/>
                                          </p:stCondLst>
                                        </p:cTn>
                                        <p:tgtEl>
                                          <p:spTgt spid="298"/>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91" restart="whenNotActive" nodeType="interactiveSeq" fill="hold">
                <p:stCondLst>
                  <p:cond delay="0" evt="onClick">
                    <p:tgtEl>
                      <p:spTgt spid="301"/>
                    </p:tgtEl>
                  </p:cond>
                </p:stCondLst>
                <p:childTnLst>
                  <p:par>
                    <p:cTn id="92" fill="hold">
                      <p:stCondLst>
                        <p:cond delay="0" evt="onClick">
                          <p:tgtEl>
                            <p:spTgt spid="301"/>
                          </p:tgtEl>
                        </p:cond>
                      </p:stCondLst>
                      <p:childTnLst>
                        <p:par>
                          <p:cTn id="93" fill="hold">
                            <p:stCondLst>
                              <p:cond delay="0"/>
                            </p:stCondLst>
                            <p:childTnLst>
                              <p:par>
                                <p:cTn id="94" nodeType="clickEffect" fill="hold" presetClass="mediacall">
                                  <p:stCondLst>
                                    <p:cond delay="0"/>
                                  </p:stCondLst>
                                  <p:childTnLst>
                                    <p:cmd type="call" cmd="playFrom(0.0)">
                                      <p:cBhvr>
                                        <p:cTn id="95" dur="42890" fill="hold"/>
                                        <p:tgtEl>
                                          <p:spTgt spid="30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01"/>
                </p:tgtEl>
              </p:cMediaNode>
            </p:audio>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 Box 2"/>
          <p:cNvSpPr/>
          <p:nvPr/>
        </p:nvSpPr>
        <p:spPr>
          <a:xfrm>
            <a:off x="2193840" y="3621240"/>
            <a:ext cx="183240" cy="456120"/>
          </a:xfrm>
          <a:prstGeom prst="rect">
            <a:avLst/>
          </a:prstGeom>
          <a:noFill/>
          <a:ln w="0">
            <a:noFill/>
          </a:ln>
        </p:spPr>
        <p:style>
          <a:lnRef idx="0"/>
          <a:fillRef idx="0"/>
          <a:effectRef idx="0"/>
          <a:fontRef idx="minor"/>
        </p:style>
      </p:sp>
      <p:sp>
        <p:nvSpPr>
          <p:cNvPr id="304" name="Text Box 4"/>
          <p:cNvSpPr/>
          <p:nvPr/>
        </p:nvSpPr>
        <p:spPr>
          <a:xfrm>
            <a:off x="1477440" y="3625920"/>
            <a:ext cx="6328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DE" sz="2000" spc="-1" strike="noStrike">
                <a:solidFill>
                  <a:srgbClr val="000000"/>
                </a:solidFill>
                <a:latin typeface="Arial"/>
                <a:ea typeface="DejaVu Sans"/>
              </a:rPr>
              <a:t>with</a:t>
            </a:r>
            <a:endParaRPr b="0" lang="en-US" sz="2000" spc="-1" strike="noStrike">
              <a:latin typeface="Arial"/>
            </a:endParaRPr>
          </a:p>
        </p:txBody>
      </p:sp>
      <p:sp>
        <p:nvSpPr>
          <p:cNvPr id="305" name="Text Box 6"/>
          <p:cNvSpPr/>
          <p:nvPr/>
        </p:nvSpPr>
        <p:spPr>
          <a:xfrm>
            <a:off x="581040" y="4786200"/>
            <a:ext cx="4354560" cy="1309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574560"/>
              </a:tabLst>
            </a:pPr>
            <a:r>
              <a:rPr b="1" lang="de-DE" sz="2000" spc="-1" strike="noStrike">
                <a:solidFill>
                  <a:srgbClr val="000000"/>
                </a:solidFill>
                <a:latin typeface="Arial"/>
                <a:ea typeface="DejaVu Sans"/>
              </a:rPr>
              <a:t>B: </a:t>
            </a:r>
            <a:r>
              <a:rPr b="1" lang="de-DE" sz="2000" spc="-1" strike="noStrike">
                <a:solidFill>
                  <a:srgbClr val="000000"/>
                </a:solidFill>
                <a:latin typeface="Arial"/>
                <a:ea typeface="DejaVu Sans"/>
              </a:rPr>
              <a:t>	</a:t>
            </a:r>
            <a:r>
              <a:rPr b="0" lang="de-DE" sz="2000" spc="-1" strike="noStrike">
                <a:solidFill>
                  <a:srgbClr val="000000"/>
                </a:solidFill>
                <a:latin typeface="Arial"/>
                <a:ea typeface="DejaVu Sans"/>
              </a:rPr>
              <a:t>Biot-number</a:t>
            </a:r>
            <a:endParaRPr b="0" lang="en-US" sz="2000" spc="-1" strike="noStrike">
              <a:latin typeface="Arial"/>
            </a:endParaRPr>
          </a:p>
          <a:p>
            <a:pPr>
              <a:lnSpc>
                <a:spcPct val="100000"/>
              </a:lnSpc>
              <a:buNone/>
              <a:tabLst>
                <a:tab algn="l" pos="574560"/>
              </a:tabLst>
            </a:pPr>
            <a:r>
              <a:rPr b="1" lang="de-DE" sz="2000" spc="-1" strike="noStrike">
                <a:solidFill>
                  <a:srgbClr val="3333ff"/>
                </a:solidFill>
                <a:latin typeface="Arial"/>
                <a:ea typeface="DejaVu Sans"/>
              </a:rPr>
              <a:t>1/h:</a:t>
            </a:r>
            <a:r>
              <a:rPr b="1" lang="de-DE" sz="2000" spc="-1" strike="noStrike">
                <a:solidFill>
                  <a:srgbClr val="3333ff"/>
                </a:solidFill>
                <a:latin typeface="Arial"/>
                <a:ea typeface="DejaVu Sans"/>
              </a:rPr>
              <a:t>	</a:t>
            </a:r>
            <a:r>
              <a:rPr b="1" lang="de-DE" sz="2000" spc="-1" strike="noStrike">
                <a:solidFill>
                  <a:srgbClr val="3333ff"/>
                </a:solidFill>
                <a:latin typeface="Arial"/>
                <a:ea typeface="DejaVu Sans"/>
              </a:rPr>
              <a:t>thermal interface resistance</a:t>
            </a:r>
            <a:endParaRPr b="0" lang="en-US" sz="2000" spc="-1" strike="noStrike">
              <a:latin typeface="Arial"/>
            </a:endParaRPr>
          </a:p>
          <a:p>
            <a:pPr>
              <a:lnSpc>
                <a:spcPct val="100000"/>
              </a:lnSpc>
              <a:buNone/>
              <a:tabLst>
                <a:tab algn="l" pos="574560"/>
              </a:tabLst>
            </a:pPr>
            <a:r>
              <a:rPr b="1" lang="de-DE" sz="2000" spc="-1" strike="noStrike">
                <a:solidFill>
                  <a:srgbClr val="3333ff"/>
                </a:solidFill>
                <a:latin typeface="Arial"/>
                <a:ea typeface="DejaVu Sans"/>
              </a:rPr>
              <a:t>(h: thermal interface conductance)</a:t>
            </a:r>
            <a:endParaRPr b="0" lang="en-US" sz="2000" spc="-1" strike="noStrike">
              <a:latin typeface="Arial"/>
            </a:endParaRPr>
          </a:p>
          <a:p>
            <a:pPr>
              <a:lnSpc>
                <a:spcPct val="100000"/>
              </a:lnSpc>
              <a:buNone/>
              <a:tabLst>
                <a:tab algn="l" pos="574560"/>
              </a:tabLst>
            </a:pPr>
            <a:r>
              <a:rPr b="1" lang="de-DE" sz="2000" spc="-1" strike="noStrike">
                <a:solidFill>
                  <a:srgbClr val="000000"/>
                </a:solidFill>
                <a:latin typeface="Arial"/>
                <a:ea typeface="DejaVu Sans"/>
              </a:rPr>
              <a:t>a:</a:t>
            </a:r>
            <a:r>
              <a:rPr b="0" lang="de-DE" sz="2000" spc="-1" strike="noStrike">
                <a:solidFill>
                  <a:srgbClr val="000000"/>
                </a:solidFill>
                <a:latin typeface="Arial"/>
                <a:ea typeface="DejaVu Sans"/>
              </a:rPr>
              <a:t> </a:t>
            </a:r>
            <a:r>
              <a:rPr b="0" lang="de-DE" sz="2000" spc="-1" strike="noStrike">
                <a:solidFill>
                  <a:srgbClr val="000000"/>
                </a:solidFill>
                <a:latin typeface="Arial"/>
                <a:ea typeface="DejaVu Sans"/>
              </a:rPr>
              <a:t>	</a:t>
            </a:r>
            <a:r>
              <a:rPr b="0" lang="de-DE" sz="2000" spc="-1" strike="noStrike">
                <a:solidFill>
                  <a:srgbClr val="000000"/>
                </a:solidFill>
                <a:latin typeface="Arial"/>
                <a:ea typeface="DejaVu Sans"/>
              </a:rPr>
              <a:t>particle </a:t>
            </a:r>
            <a:r>
              <a:rPr b="0" lang="de-DE" sz="2000" spc="-1" strike="noStrike" u="sng">
                <a:solidFill>
                  <a:srgbClr val="000000"/>
                </a:solidFill>
                <a:uFillTx/>
                <a:latin typeface="Arial"/>
                <a:ea typeface="DejaVu Sans"/>
              </a:rPr>
              <a:t>radius</a:t>
            </a:r>
            <a:endParaRPr b="0" lang="en-US" sz="2000" spc="-1" strike="noStrike">
              <a:latin typeface="Arial"/>
            </a:endParaRPr>
          </a:p>
        </p:txBody>
      </p:sp>
      <p:sp>
        <p:nvSpPr>
          <p:cNvPr id="306" name="Text Box 7"/>
          <p:cNvSpPr/>
          <p:nvPr/>
        </p:nvSpPr>
        <p:spPr>
          <a:xfrm>
            <a:off x="3891600" y="3656160"/>
            <a:ext cx="6055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DE" sz="2000" spc="-1" strike="noStrike">
                <a:solidFill>
                  <a:srgbClr val="000000"/>
                </a:solidFill>
                <a:latin typeface="Arial"/>
                <a:ea typeface="DejaVu Sans"/>
              </a:rPr>
              <a:t>and</a:t>
            </a:r>
            <a:endParaRPr b="0" lang="en-US" sz="2000" spc="-1" strike="noStrike">
              <a:latin typeface="Arial"/>
            </a:endParaRPr>
          </a:p>
        </p:txBody>
      </p:sp>
      <p:sp>
        <p:nvSpPr>
          <p:cNvPr id="307" name="Rectangle 9"/>
          <p:cNvSpPr/>
          <p:nvPr/>
        </p:nvSpPr>
        <p:spPr>
          <a:xfrm>
            <a:off x="1079640" y="441360"/>
            <a:ext cx="6836400" cy="96732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ff0000"/>
                </a:solidFill>
                <a:latin typeface="Arial"/>
                <a:ea typeface="DejaVu Sans"/>
              </a:rPr>
              <a:t>Prediction of Thermal Conductivity for Particle Reinforced Composites</a:t>
            </a:r>
            <a:endParaRPr b="0" lang="en-US" sz="2400" spc="-1" strike="noStrike">
              <a:latin typeface="Arial"/>
            </a:endParaRPr>
          </a:p>
        </p:txBody>
      </p:sp>
      <p:sp>
        <p:nvSpPr>
          <p:cNvPr id="308" name="Rectangle 10"/>
          <p:cNvSpPr/>
          <p:nvPr/>
        </p:nvSpPr>
        <p:spPr>
          <a:xfrm>
            <a:off x="324000" y="6453360"/>
            <a:ext cx="849672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de-CH" sz="1200" spc="-1" strike="noStrike">
                <a:solidFill>
                  <a:srgbClr val="000000"/>
                </a:solidFill>
                <a:latin typeface="Arial"/>
                <a:ea typeface="DejaVu Sans"/>
              </a:rPr>
              <a:t>D.P.H.Hasselman and Lloyd F.Johnson, Journal of composite materials, Vol. 21, June 1987, 508-515</a:t>
            </a:r>
            <a:endParaRPr b="0" lang="en-US" sz="1200" spc="-1" strike="noStrike">
              <a:latin typeface="Arial"/>
            </a:endParaRPr>
          </a:p>
        </p:txBody>
      </p:sp>
      <p:sp>
        <p:nvSpPr>
          <p:cNvPr id="309" name="Line 11"/>
          <p:cNvSpPr/>
          <p:nvPr/>
        </p:nvSpPr>
        <p:spPr>
          <a:xfrm>
            <a:off x="179280" y="6381720"/>
            <a:ext cx="8785080" cy="360"/>
          </a:xfrm>
          <a:prstGeom prst="line">
            <a:avLst/>
          </a:prstGeom>
          <a:ln w="9525">
            <a:solidFill>
              <a:srgbClr val="000000"/>
            </a:solidFill>
            <a:round/>
          </a:ln>
        </p:spPr>
        <p:style>
          <a:lnRef idx="0"/>
          <a:fillRef idx="0"/>
          <a:effectRef idx="0"/>
          <a:fontRef idx="minor"/>
        </p:style>
      </p:sp>
      <p:sp>
        <p:nvSpPr>
          <p:cNvPr id="310" name="Text Box 12"/>
          <p:cNvSpPr/>
          <p:nvPr/>
        </p:nvSpPr>
        <p:spPr>
          <a:xfrm>
            <a:off x="5151960" y="4797360"/>
            <a:ext cx="3526560" cy="1127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46040"/>
              </a:tabLst>
            </a:pPr>
            <a:r>
              <a:rPr b="0" lang="de-DE" sz="1800" spc="-1" strike="noStrike">
                <a:solidFill>
                  <a:srgbClr val="000000"/>
                </a:solidFill>
                <a:latin typeface="Symbol"/>
                <a:ea typeface="DejaVu Sans"/>
              </a:rPr>
              <a:t>l</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thermal conductivity</a:t>
            </a:r>
            <a:endParaRPr b="0" lang="en-US" sz="1600" spc="-1" strike="noStrike">
              <a:latin typeface="Arial"/>
            </a:endParaRPr>
          </a:p>
          <a:p>
            <a:pPr>
              <a:lnSpc>
                <a:spcPct val="100000"/>
              </a:lnSpc>
              <a:buNone/>
              <a:tabLst>
                <a:tab algn="l" pos="446040"/>
              </a:tabLst>
            </a:pPr>
            <a:r>
              <a:rPr b="0" lang="de-DE" sz="1600" spc="-1" strike="noStrike">
                <a:solidFill>
                  <a:srgbClr val="000000"/>
                </a:solidFill>
                <a:latin typeface="Arial"/>
                <a:ea typeface="DejaVu Sans"/>
              </a:rPr>
              <a:t>v</a:t>
            </a:r>
            <a:r>
              <a:rPr b="0" lang="de-DE" sz="1600" spc="-1" strike="noStrike" baseline="-25000">
                <a:solidFill>
                  <a:srgbClr val="000000"/>
                </a:solidFill>
                <a:latin typeface="Arial"/>
                <a:ea typeface="DejaVu Sans"/>
              </a:rPr>
              <a:t>r</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volume fraction of reinforcement</a:t>
            </a:r>
            <a:endParaRPr b="0" lang="en-US" sz="1600" spc="-1" strike="noStrike">
              <a:latin typeface="Arial"/>
            </a:endParaRPr>
          </a:p>
          <a:p>
            <a:pPr>
              <a:lnSpc>
                <a:spcPct val="100000"/>
              </a:lnSpc>
              <a:buNone/>
              <a:tabLst>
                <a:tab algn="l" pos="446040"/>
              </a:tabLst>
            </a:pPr>
            <a:r>
              <a:rPr b="0" lang="de-DE" sz="1600" spc="-1" strike="noStrike">
                <a:solidFill>
                  <a:srgbClr val="000000"/>
                </a:solidFill>
                <a:latin typeface="Arial"/>
                <a:ea typeface="DejaVu Sans"/>
              </a:rPr>
              <a:t>m</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matrix (subscript)</a:t>
            </a:r>
            <a:endParaRPr b="0" lang="en-US" sz="1600" spc="-1" strike="noStrike">
              <a:latin typeface="Arial"/>
            </a:endParaRPr>
          </a:p>
          <a:p>
            <a:pPr>
              <a:lnSpc>
                <a:spcPct val="100000"/>
              </a:lnSpc>
              <a:buNone/>
              <a:tabLst>
                <a:tab algn="l" pos="446040"/>
              </a:tabLst>
            </a:pPr>
            <a:r>
              <a:rPr b="0" lang="de-DE" sz="1600" spc="-1" strike="noStrike">
                <a:solidFill>
                  <a:srgbClr val="000000"/>
                </a:solidFill>
                <a:latin typeface="Arial"/>
                <a:ea typeface="DejaVu Sans"/>
              </a:rPr>
              <a:t>c</a:t>
            </a:r>
            <a:r>
              <a:rPr b="0" lang="de-DE" sz="1600" spc="-1" strike="noStrike">
                <a:solidFill>
                  <a:srgbClr val="000000"/>
                </a:solidFill>
                <a:latin typeface="Arial"/>
                <a:ea typeface="DejaVu Sans"/>
              </a:rPr>
              <a:t>	</a:t>
            </a:r>
            <a:r>
              <a:rPr b="0" lang="de-DE" sz="1600" spc="-1" strike="noStrike">
                <a:solidFill>
                  <a:srgbClr val="000000"/>
                </a:solidFill>
                <a:latin typeface="Arial"/>
                <a:ea typeface="DejaVu Sans"/>
              </a:rPr>
              <a:t>composite (subscript)</a:t>
            </a:r>
            <a:endParaRPr b="0" lang="en-US" sz="1600" spc="-1" strike="noStrike">
              <a:latin typeface="Arial"/>
            </a:endParaRPr>
          </a:p>
        </p:txBody>
      </p:sp>
      <p:sp>
        <p:nvSpPr>
          <p:cNvPr id="311" name="AutoShape 13"/>
          <p:cNvSpPr/>
          <p:nvPr/>
        </p:nvSpPr>
        <p:spPr>
          <a:xfrm>
            <a:off x="476280" y="1841400"/>
            <a:ext cx="5485320" cy="1429200"/>
          </a:xfrm>
          <a:prstGeom prst="roundRect">
            <a:avLst>
              <a:gd name="adj" fmla="val 16667"/>
            </a:avLst>
          </a:prstGeom>
          <a:noFill/>
          <a:ln w="12700">
            <a:solidFill>
              <a:srgbClr val="ff0000"/>
            </a:solidFill>
            <a:prstDash val="dash"/>
            <a:round/>
          </a:ln>
        </p:spPr>
        <p:style>
          <a:lnRef idx="0"/>
          <a:fillRef idx="0"/>
          <a:effectRef idx="0"/>
          <a:fontRef idx="minor"/>
        </p:style>
      </p:sp>
      <p:sp>
        <p:nvSpPr>
          <p:cNvPr id="312" name="Text Box 14"/>
          <p:cNvSpPr/>
          <p:nvPr/>
        </p:nvSpPr>
        <p:spPr>
          <a:xfrm>
            <a:off x="596880" y="3309840"/>
            <a:ext cx="957600" cy="333000"/>
          </a:xfrm>
          <a:prstGeom prst="rect">
            <a:avLst/>
          </a:prstGeom>
          <a:solidFill>
            <a:schemeClr val="bg1"/>
          </a:solidFill>
          <a:ln w="9525">
            <a:noFill/>
          </a:ln>
        </p:spPr>
        <p:style>
          <a:lnRef idx="0"/>
          <a:fillRef idx="0"/>
          <a:effectRef idx="0"/>
          <a:fontRef idx="minor"/>
        </p:style>
        <p:txBody>
          <a:bodyPr wrap="none" lIns="90000" rIns="90000" tIns="45000" bIns="45000" anchor="t">
            <a:spAutoFit/>
          </a:bodyPr>
          <a:p>
            <a:pPr>
              <a:lnSpc>
                <a:spcPct val="100000"/>
              </a:lnSpc>
              <a:buNone/>
            </a:pPr>
            <a:r>
              <a:rPr b="1" lang="de-DE" sz="1600" spc="-1" strike="noStrike">
                <a:solidFill>
                  <a:srgbClr val="cc0000"/>
                </a:solidFill>
                <a:latin typeface="Arial"/>
                <a:ea typeface="DejaVu Sans"/>
              </a:rPr>
              <a:t>Maxwell</a:t>
            </a:r>
            <a:endParaRPr b="0" lang="en-US" sz="1600" spc="-1" strike="noStrike">
              <a:latin typeface="Arial"/>
            </a:endParaRPr>
          </a:p>
        </p:txBody>
      </p:sp>
      <p:sp>
        <p:nvSpPr>
          <p:cNvPr id="313" name="AutoShape 15"/>
          <p:cNvSpPr/>
          <p:nvPr/>
        </p:nvSpPr>
        <p:spPr>
          <a:xfrm>
            <a:off x="5997600" y="1846440"/>
            <a:ext cx="2380320" cy="1429200"/>
          </a:xfrm>
          <a:prstGeom prst="roundRect">
            <a:avLst>
              <a:gd name="adj" fmla="val 16667"/>
            </a:avLst>
          </a:prstGeom>
          <a:noFill/>
          <a:ln w="12700">
            <a:solidFill>
              <a:srgbClr val="3333ff"/>
            </a:solidFill>
            <a:prstDash val="dash"/>
            <a:round/>
          </a:ln>
        </p:spPr>
        <p:style>
          <a:lnRef idx="0"/>
          <a:fillRef idx="0"/>
          <a:effectRef idx="0"/>
          <a:fontRef idx="minor"/>
        </p:style>
      </p:sp>
      <p:sp>
        <p:nvSpPr>
          <p:cNvPr id="314" name="Text Box 16"/>
          <p:cNvSpPr/>
          <p:nvPr/>
        </p:nvSpPr>
        <p:spPr>
          <a:xfrm>
            <a:off x="6074280" y="3314880"/>
            <a:ext cx="2352240" cy="333000"/>
          </a:xfrm>
          <a:prstGeom prst="rect">
            <a:avLst/>
          </a:prstGeom>
          <a:solidFill>
            <a:schemeClr val="bg1"/>
          </a:solidFill>
          <a:ln w="9525">
            <a:noFill/>
          </a:ln>
        </p:spPr>
        <p:style>
          <a:lnRef idx="0"/>
          <a:fillRef idx="0"/>
          <a:effectRef idx="0"/>
          <a:fontRef idx="minor"/>
        </p:style>
        <p:txBody>
          <a:bodyPr wrap="none" lIns="90000" rIns="90000" tIns="45000" bIns="45000" anchor="t">
            <a:spAutoFit/>
          </a:bodyPr>
          <a:p>
            <a:pPr>
              <a:lnSpc>
                <a:spcPct val="100000"/>
              </a:lnSpc>
              <a:buNone/>
            </a:pPr>
            <a:r>
              <a:rPr b="1" lang="de-DE" sz="1600" spc="-1" strike="noStrike">
                <a:solidFill>
                  <a:srgbClr val="3333ff"/>
                </a:solidFill>
                <a:latin typeface="Arial"/>
                <a:ea typeface="DejaVu Sans"/>
              </a:rPr>
              <a:t>Hasselman &amp; Johnson</a:t>
            </a:r>
            <a:endParaRPr b="0" lang="en-US" sz="1600" spc="-1" strike="noStrike">
              <a:latin typeface="Arial"/>
            </a:endParaRPr>
          </a:p>
        </p:txBody>
      </p:sp>
      <p:sp>
        <p:nvSpPr>
          <p:cNvPr id="315" name="Line 17"/>
          <p:cNvSpPr/>
          <p:nvPr/>
        </p:nvSpPr>
        <p:spPr>
          <a:xfrm flipV="1">
            <a:off x="3348000" y="4221000"/>
            <a:ext cx="2160360" cy="936720"/>
          </a:xfrm>
          <a:prstGeom prst="line">
            <a:avLst/>
          </a:prstGeom>
          <a:ln w="9525">
            <a:solidFill>
              <a:srgbClr val="0000cc"/>
            </a:solidFill>
            <a:round/>
            <a:tailEnd len="lg" type="stealth" w="lg"/>
          </a:ln>
        </p:spPr>
        <p:style>
          <a:lnRef idx="0"/>
          <a:fillRef idx="0"/>
          <a:effectRef idx="0"/>
          <a:fontRef idx="minor"/>
        </p:style>
      </p:sp>
      <p:pic>
        <p:nvPicPr>
          <p:cNvPr id="316" name="" descr="">
            <a:hlinkClick r:id="" action="ppaction://media"/>
          </p:cNvPr>
          <p:cNvPicPr/>
          <p:nvPr>
            <a:audioFile r:link="rId1"/>
            <p:extLst>
              <p:ext uri="{DAA4B4D4-6D71-4841-9C94-3DE7FCFB9230}">
                <p14:media r:embed="rId2"/>
              </p:ext>
            </p:extLst>
          </p:nvPr>
        </p:nvPicPr>
        <p:blipFill>
          <a:blip r:embed="rId3"/>
          <a:stretch>
            <a:fillRect/>
          </a:stretch>
        </p:blipFill>
        <p:spPr>
          <a:xfrm>
            <a:off x="8458200" y="5715000"/>
            <a:ext cx="608400" cy="608400"/>
          </a:xfrm>
          <a:prstGeom prst="rect">
            <a:avLst/>
          </a:prstGeom>
          <a:ln w="0">
            <a:noFill/>
          </a:ln>
        </p:spPr>
      </p:pic>
      <p:pic>
        <p:nvPicPr>
          <p:cNvPr id="317" name="" descr=""/>
          <p:cNvPicPr/>
          <p:nvPr/>
        </p:nvPicPr>
        <p:blipFill>
          <a:blip r:embed="rId4"/>
          <a:stretch/>
        </p:blipFill>
        <p:spPr>
          <a:xfrm>
            <a:off x="609480" y="2057400"/>
            <a:ext cx="7632000" cy="1065960"/>
          </a:xfrm>
          <a:prstGeom prst="rect">
            <a:avLst/>
          </a:prstGeom>
          <a:ln w="0">
            <a:noFill/>
          </a:ln>
        </p:spPr>
      </p:pic>
      <p:pic>
        <p:nvPicPr>
          <p:cNvPr id="318" name="" descr=""/>
          <p:cNvPicPr/>
          <p:nvPr/>
        </p:nvPicPr>
        <p:blipFill>
          <a:blip r:embed="rId5"/>
          <a:stretch/>
        </p:blipFill>
        <p:spPr>
          <a:xfrm>
            <a:off x="2260440" y="3416400"/>
            <a:ext cx="1065960" cy="862920"/>
          </a:xfrm>
          <a:prstGeom prst="rect">
            <a:avLst/>
          </a:prstGeom>
          <a:ln w="0">
            <a:noFill/>
          </a:ln>
        </p:spPr>
      </p:pic>
      <p:pic>
        <p:nvPicPr>
          <p:cNvPr id="319" name="" descr=""/>
          <p:cNvPicPr/>
          <p:nvPr/>
        </p:nvPicPr>
        <p:blipFill>
          <a:blip r:embed="rId6"/>
          <a:stretch/>
        </p:blipFill>
        <p:spPr>
          <a:xfrm>
            <a:off x="5029200" y="3492360"/>
            <a:ext cx="1116720" cy="761400"/>
          </a:xfrm>
          <a:prstGeom prst="rect">
            <a:avLst/>
          </a:prstGeom>
          <a:ln w="0">
            <a:noFill/>
          </a:ln>
        </p:spPr>
      </p:pic>
    </p:spTree>
  </p:cSld>
  <mc:AlternateContent>
    <mc:Choice Requires="p14">
      <p:transition spd="slow" p14:dur="2000"/>
    </mc:Choice>
    <mc:Fallback>
      <p:transition spd="slow"/>
    </mc:Fallback>
  </mc:AlternateContent>
  <p:timing>
    <p:tnLst>
      <p:par>
        <p:cTn id="96" dur="indefinite" restart="never" nodeType="tmRoot">
          <p:childTnLst>
            <p:seq>
              <p:cTn id="97" dur="indefinite" nodeType="mainSeq">
                <p:childTnLst>
                  <p:par>
                    <p:cTn id="98" nodeType="clickEffect" fill="hold">
                      <p:stCondLst>
                        <p:cond delay="indefinite"/>
                      </p:stCondLst>
                      <p:childTnLst>
                        <p:par>
                          <p:cTn id="99" nodeType="withEffect" fill="hold">
                            <p:stCondLst>
                              <p:cond delay="0"/>
                            </p:stCondLst>
                            <p:childTnLst>
                              <p:par>
                                <p:cTn id="100" nodeType="clickEffect" fill="hold" presetClass="entr" presetID="1">
                                  <p:stCondLst>
                                    <p:cond delay="0"/>
                                  </p:stCondLst>
                                  <p:childTnLst>
                                    <p:set>
                                      <p:cBhvr>
                                        <p:cTn id="101" dur="1" fill="hold">
                                          <p:stCondLst>
                                            <p:cond delay="0"/>
                                          </p:stCondLst>
                                        </p:cTn>
                                        <p:tgtEl>
                                          <p:spTgt spid="313"/>
                                        </p:tgtEl>
                                        <p:attrNameLst>
                                          <p:attrName>style.visibility</p:attrName>
                                        </p:attrNameLst>
                                      </p:cBhvr>
                                      <p:to>
                                        <p:strVal val="visible"/>
                                      </p:to>
                                    </p:set>
                                  </p:childTnLst>
                                </p:cTn>
                              </p:par>
                              <p:par>
                                <p:cTn id="102" nodeType="withEffect" fill="hold" presetClass="entr" presetID="1">
                                  <p:stCondLst>
                                    <p:cond delay="0"/>
                                  </p:stCondLst>
                                  <p:childTnLst>
                                    <p:set>
                                      <p:cBhvr>
                                        <p:cTn id="103" dur="1" fill="hold">
                                          <p:stCondLst>
                                            <p:cond delay="0"/>
                                          </p:stCondLst>
                                        </p:cTn>
                                        <p:tgtEl>
                                          <p:spTgt spid="314"/>
                                        </p:tgtEl>
                                        <p:attrNameLst>
                                          <p:attrName>style.visibility</p:attrName>
                                        </p:attrNameLst>
                                      </p:cBhvr>
                                      <p:to>
                                        <p:strVal val="visible"/>
                                      </p:to>
                                    </p:set>
                                  </p:childTnLst>
                                </p:cTn>
                              </p:par>
                              <p:par>
                                <p:cTn id="104" nodeType="withEffect" fill="hold" presetClass="entr" presetID="1">
                                  <p:stCondLst>
                                    <p:cond delay="0"/>
                                  </p:stCondLst>
                                  <p:childTnLst>
                                    <p:set>
                                      <p:cBhvr>
                                        <p:cTn id="105" dur="1" fill="hold">
                                          <p:stCondLst>
                                            <p:cond delay="0"/>
                                          </p:stCondLst>
                                        </p:cTn>
                                        <p:tgtEl>
                                          <p:spTgt spid="306"/>
                                        </p:tgtEl>
                                        <p:attrNameLst>
                                          <p:attrName>style.visibility</p:attrName>
                                        </p:attrNameLst>
                                      </p:cBhvr>
                                      <p:to>
                                        <p:strVal val="visible"/>
                                      </p:to>
                                    </p:set>
                                  </p:childTnLst>
                                </p:cTn>
                              </p:par>
                              <p:par>
                                <p:cTn id="106" nodeType="withEffect" fill="hold" presetClass="entr" presetID="1">
                                  <p:stCondLst>
                                    <p:cond delay="0"/>
                                  </p:stCondLst>
                                  <p:childTnLst>
                                    <p:set>
                                      <p:cBhvr>
                                        <p:cTn id="107" dur="1" fill="hold">
                                          <p:stCondLst>
                                            <p:cond delay="0"/>
                                          </p:stCondLst>
                                        </p:cTn>
                                        <p:tgtEl>
                                          <p:spTgt spid="305"/>
                                        </p:tgtEl>
                                        <p:attrNameLst>
                                          <p:attrName>style.visibility</p:attrName>
                                        </p:attrNameLst>
                                      </p:cBhvr>
                                      <p:to>
                                        <p:strVal val="visible"/>
                                      </p:to>
                                    </p:set>
                                  </p:childTnLst>
                                </p:cTn>
                              </p:par>
                              <p:par>
                                <p:cTn id="108" nodeType="withEffect" fill="hold" presetClass="entr" presetID="1">
                                  <p:stCondLst>
                                    <p:cond delay="0"/>
                                  </p:stCondLst>
                                  <p:childTnLst>
                                    <p:set>
                                      <p:cBhvr>
                                        <p:cTn id="109"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110" restart="whenNotActive" nodeType="interactiveSeq" fill="hold">
                <p:stCondLst>
                  <p:cond delay="0" evt="onClick">
                    <p:tgtEl>
                      <p:spTgt spid="316"/>
                    </p:tgtEl>
                  </p:cond>
                </p:stCondLst>
                <p:childTnLst>
                  <p:par>
                    <p:cTn id="111" fill="hold">
                      <p:stCondLst>
                        <p:cond delay="0" evt="onClick">
                          <p:tgtEl>
                            <p:spTgt spid="316"/>
                          </p:tgtEl>
                        </p:cond>
                      </p:stCondLst>
                      <p:childTnLst>
                        <p:par>
                          <p:cTn id="112" fill="hold">
                            <p:stCondLst>
                              <p:cond delay="0"/>
                            </p:stCondLst>
                            <p:childTnLst>
                              <p:par>
                                <p:cTn id="113" nodeType="clickEffect" fill="hold" presetClass="mediacall">
                                  <p:stCondLst>
                                    <p:cond delay="0"/>
                                  </p:stCondLst>
                                  <p:childTnLst>
                                    <p:cmd type="call" cmd="playFrom(0.0)">
                                      <p:cBhvr>
                                        <p:cTn id="114" dur="55267" fill="hold"/>
                                        <p:tgtEl>
                                          <p:spTgt spid="3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16"/>
                </p:tgtEl>
              </p:cMediaNode>
            </p:audio>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Rectangle 3"/>
          <p:cNvSpPr/>
          <p:nvPr/>
        </p:nvSpPr>
        <p:spPr>
          <a:xfrm>
            <a:off x="6443640" y="3068640"/>
            <a:ext cx="2505600" cy="2191320"/>
          </a:xfrm>
          <a:prstGeom prst="rect">
            <a:avLst/>
          </a:prstGeom>
          <a:noFill/>
          <a:ln w="0">
            <a:noFill/>
          </a:ln>
        </p:spPr>
        <p:style>
          <a:lnRef idx="0"/>
          <a:fillRef idx="0"/>
          <a:effectRef idx="0"/>
          <a:fontRef idx="minor"/>
        </p:style>
        <p:txBody>
          <a:bodyPr lIns="90000" rIns="90000" tIns="45000" bIns="45000" anchor="t">
            <a:spAutoFit/>
          </a:bodyPr>
          <a:p>
            <a:pPr>
              <a:lnSpc>
                <a:spcPct val="100000"/>
              </a:lnSpc>
              <a:spcAft>
                <a:spcPts val="799"/>
              </a:spcAft>
              <a:buNone/>
            </a:pPr>
            <a:r>
              <a:rPr b="1" lang="de-CH" sz="1600" spc="-1" strike="noStrike">
                <a:solidFill>
                  <a:srgbClr val="000000"/>
                </a:solidFill>
                <a:latin typeface="Arial"/>
                <a:ea typeface="DejaVu Sans"/>
              </a:rPr>
              <a:t>Assumptions: </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Arial"/>
                <a:ea typeface="DejaVu Sans"/>
              </a:rPr>
              <a:t>matrix Al 99.99</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baseline="-25000">
                <a:solidFill>
                  <a:srgbClr val="000000"/>
                </a:solidFill>
                <a:latin typeface="Arial"/>
                <a:ea typeface="DejaVu Sans"/>
              </a:rPr>
              <a:t>matrix </a:t>
            </a:r>
            <a:r>
              <a:rPr b="1" lang="de-CH" sz="1600" spc="-1" strike="noStrike">
                <a:solidFill>
                  <a:srgbClr val="000000"/>
                </a:solidFill>
                <a:latin typeface="Arial"/>
                <a:ea typeface="DejaVu Sans"/>
              </a:rPr>
              <a:t>= 237 W/mK</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Symbol"/>
                <a:ea typeface="DejaVu Sans"/>
              </a:rPr>
              <a:t>l</a:t>
            </a:r>
            <a:r>
              <a:rPr b="1" lang="de-CH" sz="1600" spc="-1" strike="noStrike">
                <a:solidFill>
                  <a:srgbClr val="000000"/>
                </a:solidFill>
                <a:latin typeface="Arial"/>
                <a:ea typeface="DejaVu Sans"/>
              </a:rPr>
              <a:t> </a:t>
            </a:r>
            <a:r>
              <a:rPr b="1" lang="de-CH" sz="1600" spc="-1" strike="noStrike" baseline="-25000">
                <a:solidFill>
                  <a:srgbClr val="000000"/>
                </a:solidFill>
                <a:latin typeface="Arial"/>
                <a:ea typeface="DejaVu Sans"/>
              </a:rPr>
              <a:t>Diamond</a:t>
            </a:r>
            <a:r>
              <a:rPr b="1" lang="de-CH" sz="1600" spc="-1" strike="noStrike">
                <a:solidFill>
                  <a:srgbClr val="000000"/>
                </a:solidFill>
                <a:latin typeface="Arial"/>
                <a:ea typeface="DejaVu Sans"/>
              </a:rPr>
              <a:t> = 1800 W/mK</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Arial"/>
                <a:ea typeface="DejaVu Sans"/>
              </a:rPr>
              <a:t>d </a:t>
            </a:r>
            <a:r>
              <a:rPr b="1" lang="de-CH" sz="1600" spc="-1" strike="noStrike" baseline="-25000">
                <a:solidFill>
                  <a:srgbClr val="000000"/>
                </a:solidFill>
                <a:latin typeface="Arial"/>
                <a:ea typeface="DejaVu Sans"/>
              </a:rPr>
              <a:t>Diamond</a:t>
            </a:r>
            <a:r>
              <a:rPr b="1" lang="de-CH" sz="1600" spc="-1" strike="noStrike">
                <a:solidFill>
                  <a:srgbClr val="000000"/>
                </a:solidFill>
                <a:latin typeface="Arial"/>
                <a:ea typeface="DejaVu Sans"/>
              </a:rPr>
              <a:t> = variable</a:t>
            </a:r>
            <a:endParaRPr b="0" lang="en-US" sz="1600" spc="-1" strike="noStrike">
              <a:latin typeface="Arial"/>
            </a:endParaRPr>
          </a:p>
          <a:p>
            <a:pPr>
              <a:lnSpc>
                <a:spcPct val="100000"/>
              </a:lnSpc>
              <a:spcAft>
                <a:spcPts val="799"/>
              </a:spcAft>
              <a:buNone/>
            </a:pPr>
            <a:r>
              <a:rPr b="1" lang="de-CH" sz="1600" spc="-1" strike="noStrike">
                <a:solidFill>
                  <a:srgbClr val="000000"/>
                </a:solidFill>
                <a:latin typeface="Arial"/>
                <a:ea typeface="DejaVu Sans"/>
              </a:rPr>
              <a:t>V</a:t>
            </a:r>
            <a:r>
              <a:rPr b="1" lang="de-CH" sz="1600" spc="-1" strike="noStrike" baseline="-25000">
                <a:solidFill>
                  <a:srgbClr val="000000"/>
                </a:solidFill>
                <a:latin typeface="Arial"/>
                <a:ea typeface="DejaVu Sans"/>
              </a:rPr>
              <a:t>d</a:t>
            </a:r>
            <a:r>
              <a:rPr b="1" lang="de-CH" sz="1600" spc="-1" strike="noStrike">
                <a:solidFill>
                  <a:srgbClr val="000000"/>
                </a:solidFill>
                <a:latin typeface="Arial"/>
                <a:ea typeface="DejaVu Sans"/>
              </a:rPr>
              <a:t> = 60%</a:t>
            </a:r>
            <a:endParaRPr b="0" lang="en-US" sz="1600" spc="-1" strike="noStrike">
              <a:latin typeface="Arial"/>
            </a:endParaRPr>
          </a:p>
        </p:txBody>
      </p:sp>
      <p:sp>
        <p:nvSpPr>
          <p:cNvPr id="321" name="Text Box 4"/>
          <p:cNvSpPr/>
          <p:nvPr/>
        </p:nvSpPr>
        <p:spPr>
          <a:xfrm>
            <a:off x="4841280" y="5065560"/>
            <a:ext cx="590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400" spc="-1" strike="noStrike">
                <a:solidFill>
                  <a:srgbClr val="000066"/>
                </a:solidFill>
                <a:latin typeface="Arial"/>
                <a:ea typeface="DejaVu Sans"/>
              </a:rPr>
              <a:t>2 </a:t>
            </a:r>
            <a:r>
              <a:rPr b="1" lang="en-GB" sz="1400" spc="-1" strike="noStrike">
                <a:solidFill>
                  <a:srgbClr val="000066"/>
                </a:solidFill>
                <a:latin typeface="Symbol"/>
                <a:ea typeface="DejaVu Sans"/>
              </a:rPr>
              <a:t>m</a:t>
            </a:r>
            <a:r>
              <a:rPr b="1" lang="en-GB" sz="1400" spc="-1" strike="noStrike">
                <a:solidFill>
                  <a:srgbClr val="000066"/>
                </a:solidFill>
                <a:latin typeface="Arial"/>
                <a:ea typeface="DejaVu Sans"/>
              </a:rPr>
              <a:t>m</a:t>
            </a:r>
            <a:endParaRPr b="0" lang="en-US" sz="1400" spc="-1" strike="noStrike">
              <a:latin typeface="Arial"/>
            </a:endParaRPr>
          </a:p>
        </p:txBody>
      </p:sp>
      <p:sp>
        <p:nvSpPr>
          <p:cNvPr id="322" name="Text Box 5"/>
          <p:cNvSpPr/>
          <p:nvPr/>
        </p:nvSpPr>
        <p:spPr>
          <a:xfrm>
            <a:off x="3963240" y="4533840"/>
            <a:ext cx="689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400" spc="-1" strike="noStrike">
                <a:solidFill>
                  <a:srgbClr val="0000ff"/>
                </a:solidFill>
                <a:latin typeface="Arial"/>
                <a:ea typeface="DejaVu Sans"/>
              </a:rPr>
              <a:t>20 </a:t>
            </a:r>
            <a:r>
              <a:rPr b="1" lang="en-GB" sz="1400" spc="-1" strike="noStrike">
                <a:solidFill>
                  <a:srgbClr val="0000ff"/>
                </a:solidFill>
                <a:latin typeface="Symbol"/>
                <a:ea typeface="DejaVu Sans"/>
              </a:rPr>
              <a:t>m</a:t>
            </a:r>
            <a:r>
              <a:rPr b="1" lang="en-GB" sz="1400" spc="-1" strike="noStrike">
                <a:solidFill>
                  <a:srgbClr val="0000ff"/>
                </a:solidFill>
                <a:latin typeface="Arial"/>
                <a:ea typeface="DejaVu Sans"/>
              </a:rPr>
              <a:t>m</a:t>
            </a:r>
            <a:endParaRPr b="0" lang="en-US" sz="1400" spc="-1" strike="noStrike">
              <a:latin typeface="Arial"/>
            </a:endParaRPr>
          </a:p>
        </p:txBody>
      </p:sp>
      <p:sp>
        <p:nvSpPr>
          <p:cNvPr id="323" name="Text Box 6"/>
          <p:cNvSpPr/>
          <p:nvPr/>
        </p:nvSpPr>
        <p:spPr>
          <a:xfrm>
            <a:off x="3582000" y="4195800"/>
            <a:ext cx="689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400" spc="-1" strike="noStrike">
                <a:solidFill>
                  <a:srgbClr val="00ccff"/>
                </a:solidFill>
                <a:latin typeface="Arial"/>
                <a:ea typeface="DejaVu Sans"/>
              </a:rPr>
              <a:t>60 </a:t>
            </a:r>
            <a:r>
              <a:rPr b="1" lang="en-GB" sz="1400" spc="-1" strike="noStrike">
                <a:solidFill>
                  <a:srgbClr val="00ccff"/>
                </a:solidFill>
                <a:latin typeface="Symbol"/>
                <a:ea typeface="DejaVu Sans"/>
              </a:rPr>
              <a:t>m</a:t>
            </a:r>
            <a:r>
              <a:rPr b="1" lang="en-GB" sz="1400" spc="-1" strike="noStrike">
                <a:solidFill>
                  <a:srgbClr val="00ccff"/>
                </a:solidFill>
                <a:latin typeface="Arial"/>
                <a:ea typeface="DejaVu Sans"/>
              </a:rPr>
              <a:t>m</a:t>
            </a:r>
            <a:endParaRPr b="0" lang="en-US" sz="1400" spc="-1" strike="noStrike">
              <a:latin typeface="Arial"/>
            </a:endParaRPr>
          </a:p>
        </p:txBody>
      </p:sp>
      <p:sp>
        <p:nvSpPr>
          <p:cNvPr id="324" name="Text Box 7"/>
          <p:cNvSpPr/>
          <p:nvPr/>
        </p:nvSpPr>
        <p:spPr>
          <a:xfrm>
            <a:off x="3076920" y="3871800"/>
            <a:ext cx="788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400" spc="-1" strike="noStrike">
                <a:solidFill>
                  <a:srgbClr val="33cccc"/>
                </a:solidFill>
                <a:latin typeface="Arial"/>
                <a:ea typeface="DejaVu Sans"/>
              </a:rPr>
              <a:t>200 </a:t>
            </a:r>
            <a:r>
              <a:rPr b="1" lang="en-GB" sz="1400" spc="-1" strike="noStrike">
                <a:solidFill>
                  <a:srgbClr val="33cccc"/>
                </a:solidFill>
                <a:latin typeface="Symbol"/>
                <a:ea typeface="DejaVu Sans"/>
              </a:rPr>
              <a:t>m</a:t>
            </a:r>
            <a:r>
              <a:rPr b="1" lang="en-GB" sz="1400" spc="-1" strike="noStrike">
                <a:solidFill>
                  <a:srgbClr val="33cccc"/>
                </a:solidFill>
                <a:latin typeface="Arial"/>
                <a:ea typeface="DejaVu Sans"/>
              </a:rPr>
              <a:t>m</a:t>
            </a:r>
            <a:endParaRPr b="0" lang="en-US" sz="1400" spc="-1" strike="noStrike">
              <a:latin typeface="Arial"/>
            </a:endParaRPr>
          </a:p>
        </p:txBody>
      </p:sp>
      <p:sp>
        <p:nvSpPr>
          <p:cNvPr id="325" name="Text Box 8"/>
          <p:cNvSpPr/>
          <p:nvPr/>
        </p:nvSpPr>
        <p:spPr>
          <a:xfrm>
            <a:off x="4514400" y="4753080"/>
            <a:ext cx="590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400" spc="-1" strike="noStrike">
                <a:solidFill>
                  <a:srgbClr val="0000cc"/>
                </a:solidFill>
                <a:latin typeface="Arial"/>
                <a:ea typeface="DejaVu Sans"/>
              </a:rPr>
              <a:t>6 </a:t>
            </a:r>
            <a:r>
              <a:rPr b="1" lang="en-GB" sz="1400" spc="-1" strike="noStrike">
                <a:solidFill>
                  <a:srgbClr val="0000cc"/>
                </a:solidFill>
                <a:latin typeface="Symbol"/>
                <a:ea typeface="DejaVu Sans"/>
              </a:rPr>
              <a:t>m</a:t>
            </a:r>
            <a:r>
              <a:rPr b="1" lang="en-GB" sz="1400" spc="-1" strike="noStrike">
                <a:solidFill>
                  <a:srgbClr val="0000cc"/>
                </a:solidFill>
                <a:latin typeface="Arial"/>
                <a:ea typeface="DejaVu Sans"/>
              </a:rPr>
              <a:t>m</a:t>
            </a:r>
            <a:endParaRPr b="0" lang="en-US" sz="1400" spc="-1" strike="noStrike">
              <a:latin typeface="Arial"/>
            </a:endParaRPr>
          </a:p>
        </p:txBody>
      </p:sp>
      <p:sp>
        <p:nvSpPr>
          <p:cNvPr id="326" name="Text Box 9"/>
          <p:cNvSpPr/>
          <p:nvPr/>
        </p:nvSpPr>
        <p:spPr>
          <a:xfrm>
            <a:off x="2657880" y="3565440"/>
            <a:ext cx="788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GB" sz="1400" spc="-1" strike="noStrike">
                <a:solidFill>
                  <a:srgbClr val="339966"/>
                </a:solidFill>
                <a:latin typeface="Arial"/>
                <a:ea typeface="DejaVu Sans"/>
              </a:rPr>
              <a:t>600 </a:t>
            </a:r>
            <a:r>
              <a:rPr b="1" lang="en-GB" sz="1400" spc="-1" strike="noStrike">
                <a:solidFill>
                  <a:srgbClr val="339966"/>
                </a:solidFill>
                <a:latin typeface="Symbol"/>
                <a:ea typeface="DejaVu Sans"/>
              </a:rPr>
              <a:t>m</a:t>
            </a:r>
            <a:r>
              <a:rPr b="1" lang="en-GB" sz="1400" spc="-1" strike="noStrike">
                <a:solidFill>
                  <a:srgbClr val="339966"/>
                </a:solidFill>
                <a:latin typeface="Arial"/>
                <a:ea typeface="DejaVu Sans"/>
              </a:rPr>
              <a:t>m</a:t>
            </a:r>
            <a:endParaRPr b="0" lang="en-US" sz="1400" spc="-1" strike="noStrike">
              <a:latin typeface="Arial"/>
            </a:endParaRPr>
          </a:p>
        </p:txBody>
      </p:sp>
      <p:sp>
        <p:nvSpPr>
          <p:cNvPr id="327" name="Rectangle 10"/>
          <p:cNvSpPr/>
          <p:nvPr/>
        </p:nvSpPr>
        <p:spPr>
          <a:xfrm>
            <a:off x="395280" y="476280"/>
            <a:ext cx="8208000" cy="1396440"/>
          </a:xfrm>
          <a:prstGeom prst="rect">
            <a:avLst/>
          </a:prstGeom>
          <a:solidFill>
            <a:schemeClr val="bg1"/>
          </a:solidFill>
          <a:ln w="12700">
            <a:noFill/>
          </a:ln>
        </p:spPr>
        <p:style>
          <a:lnRef idx="0"/>
          <a:fillRef idx="0"/>
          <a:effectRef idx="0"/>
          <a:fontRef idx="minor"/>
        </p:style>
        <p:txBody>
          <a:bodyPr lIns="90000" rIns="90000" tIns="45000" bIns="45000" anchor="t">
            <a:spAutoFit/>
          </a:bodyPr>
          <a:p>
            <a:pPr algn="ctr">
              <a:lnSpc>
                <a:spcPct val="120000"/>
              </a:lnSpc>
              <a:buNone/>
            </a:pPr>
            <a:r>
              <a:rPr b="1" lang="de-DE" sz="2400" spc="-1" strike="noStrike">
                <a:solidFill>
                  <a:srgbClr val="000000"/>
                </a:solidFill>
                <a:latin typeface="Arial"/>
                <a:ea typeface="DejaVu Sans"/>
              </a:rPr>
              <a:t>Thermal Conductivity Prediction of Al-diamond-MMCs </a:t>
            </a:r>
            <a:endParaRPr b="0" lang="en-US" sz="2400" spc="-1" strike="noStrike">
              <a:latin typeface="Arial"/>
            </a:endParaRPr>
          </a:p>
          <a:p>
            <a:pPr algn="ctr">
              <a:lnSpc>
                <a:spcPct val="120000"/>
              </a:lnSpc>
              <a:buNone/>
            </a:pPr>
            <a:r>
              <a:rPr b="1" lang="de-DE" sz="2400" spc="-1" strike="noStrike">
                <a:solidFill>
                  <a:srgbClr val="000000"/>
                </a:solidFill>
                <a:latin typeface="Arial"/>
                <a:ea typeface="DejaVu Sans"/>
              </a:rPr>
              <a:t>using the Hasselman - Johnson Equation</a:t>
            </a:r>
            <a:endParaRPr b="0" lang="en-US" sz="2400" spc="-1" strike="noStrike">
              <a:latin typeface="Arial"/>
            </a:endParaRPr>
          </a:p>
          <a:p>
            <a:pPr algn="ctr">
              <a:lnSpc>
                <a:spcPct val="120000"/>
              </a:lnSpc>
              <a:spcBef>
                <a:spcPts val="499"/>
              </a:spcBef>
              <a:buNone/>
            </a:pPr>
            <a:r>
              <a:rPr b="1" i="1" lang="de-CH" sz="2000" spc="-1" strike="noStrike">
                <a:solidFill>
                  <a:srgbClr val="cc3300"/>
                </a:solidFill>
                <a:latin typeface="Arial"/>
                <a:ea typeface="DejaVu Sans"/>
              </a:rPr>
              <a:t>effect of diamond particle size</a:t>
            </a:r>
            <a:endParaRPr b="0" lang="en-US" sz="2000" spc="-1" strike="noStrike">
              <a:latin typeface="Arial"/>
            </a:endParaRPr>
          </a:p>
        </p:txBody>
      </p:sp>
      <p:sp>
        <p:nvSpPr>
          <p:cNvPr id="328" name="Text Box 11"/>
          <p:cNvSpPr/>
          <p:nvPr/>
        </p:nvSpPr>
        <p:spPr>
          <a:xfrm>
            <a:off x="7233480" y="6381720"/>
            <a:ext cx="17463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400" spc="-1" strike="noStrike">
                <a:solidFill>
                  <a:srgbClr val="000000"/>
                </a:solidFill>
                <a:latin typeface="Arial"/>
                <a:ea typeface="DejaVu Sans"/>
              </a:rPr>
              <a:t>courtesy S.Kleiner</a:t>
            </a:r>
            <a:endParaRPr b="0" lang="en-US" sz="1400" spc="-1" strike="noStrike">
              <a:latin typeface="Arial"/>
            </a:endParaRPr>
          </a:p>
        </p:txBody>
      </p:sp>
      <p:grpSp>
        <p:nvGrpSpPr>
          <p:cNvPr id="329" name="Group 14"/>
          <p:cNvGrpSpPr/>
          <p:nvPr/>
        </p:nvGrpSpPr>
        <p:grpSpPr>
          <a:xfrm>
            <a:off x="4970520" y="2565360"/>
            <a:ext cx="214920" cy="3168360"/>
            <a:chOff x="4970520" y="2565360"/>
            <a:chExt cx="214920" cy="3168360"/>
          </a:xfrm>
        </p:grpSpPr>
        <p:sp>
          <p:nvSpPr>
            <p:cNvPr id="330" name="Line 12"/>
            <p:cNvSpPr/>
            <p:nvPr/>
          </p:nvSpPr>
          <p:spPr>
            <a:xfrm flipV="1">
              <a:off x="5076720" y="2565360"/>
              <a:ext cx="360" cy="3168360"/>
            </a:xfrm>
            <a:prstGeom prst="line">
              <a:avLst/>
            </a:prstGeom>
            <a:ln w="28575">
              <a:solidFill>
                <a:srgbClr val="ff0000"/>
              </a:solidFill>
              <a:prstDash val="dash"/>
              <a:round/>
            </a:ln>
          </p:spPr>
          <p:style>
            <a:lnRef idx="0"/>
            <a:fillRef idx="0"/>
            <a:effectRef idx="0"/>
            <a:fontRef idx="minor"/>
          </p:style>
        </p:sp>
        <p:sp>
          <p:nvSpPr>
            <p:cNvPr id="331" name="Oval 13"/>
            <p:cNvSpPr/>
            <p:nvPr/>
          </p:nvSpPr>
          <p:spPr>
            <a:xfrm>
              <a:off x="4970520" y="2979720"/>
              <a:ext cx="214920" cy="214920"/>
            </a:xfrm>
            <a:prstGeom prst="ellipse">
              <a:avLst/>
            </a:prstGeom>
            <a:solidFill>
              <a:srgbClr val="ff0000"/>
            </a:solidFill>
            <a:ln w="9525">
              <a:solidFill>
                <a:srgbClr val="ff0000"/>
              </a:solidFill>
              <a:round/>
            </a:ln>
          </p:spPr>
          <p:style>
            <a:lnRef idx="0"/>
            <a:fillRef idx="0"/>
            <a:effectRef idx="0"/>
            <a:fontRef idx="minor"/>
          </p:style>
        </p:sp>
      </p:grpSp>
      <p:sp>
        <p:nvSpPr>
          <p:cNvPr id="332" name="Text Box 15"/>
          <p:cNvSpPr/>
          <p:nvPr/>
        </p:nvSpPr>
        <p:spPr>
          <a:xfrm>
            <a:off x="6731640" y="1989000"/>
            <a:ext cx="1668600" cy="942120"/>
          </a:xfrm>
          <a:prstGeom prst="rect">
            <a:avLst/>
          </a:prstGeom>
          <a:solidFill>
            <a:schemeClr val="bg1"/>
          </a:solidFill>
          <a:ln w="9525">
            <a:noFill/>
          </a:ln>
        </p:spPr>
        <p:style>
          <a:lnRef idx="0"/>
          <a:fillRef idx="0"/>
          <a:effectRef idx="0"/>
          <a:fontRef idx="minor"/>
        </p:style>
        <p:txBody>
          <a:bodyPr wrap="none" lIns="90000" rIns="90000" tIns="45000" bIns="45000" anchor="t">
            <a:spAutoFit/>
          </a:bodyPr>
          <a:p>
            <a:pPr algn="ctr">
              <a:lnSpc>
                <a:spcPct val="100000"/>
              </a:lnSpc>
              <a:buNone/>
            </a:pPr>
            <a:r>
              <a:rPr b="1" lang="de-DE" sz="1400" spc="-1" strike="noStrike">
                <a:solidFill>
                  <a:srgbClr val="333399"/>
                </a:solidFill>
                <a:latin typeface="Arial"/>
                <a:ea typeface="DejaVu Sans"/>
              </a:rPr>
              <a:t>Al99.99/diam.</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gas pressure</a:t>
            </a:r>
            <a:endParaRPr b="0" lang="en-US" sz="1400" spc="-1" strike="noStrike">
              <a:latin typeface="Arial"/>
            </a:endParaRPr>
          </a:p>
          <a:p>
            <a:pPr algn="ctr">
              <a:lnSpc>
                <a:spcPct val="100000"/>
              </a:lnSpc>
              <a:buNone/>
            </a:pPr>
            <a:r>
              <a:rPr b="1" lang="de-DE" sz="1400" spc="-1" strike="noStrike">
                <a:solidFill>
                  <a:srgbClr val="333399"/>
                </a:solidFill>
                <a:latin typeface="Arial"/>
                <a:ea typeface="DejaVu Sans"/>
              </a:rPr>
              <a:t>infiltration</a:t>
            </a:r>
            <a:endParaRPr b="0" lang="en-US" sz="1400" spc="-1" strike="noStrike">
              <a:latin typeface="Arial"/>
            </a:endParaRPr>
          </a:p>
          <a:p>
            <a:pPr algn="ctr">
              <a:lnSpc>
                <a:spcPct val="100000"/>
              </a:lnSpc>
              <a:buNone/>
            </a:pPr>
            <a:r>
              <a:rPr b="1" lang="de-CH" sz="1400" spc="-1" strike="noStrike">
                <a:solidFill>
                  <a:srgbClr val="ff0000"/>
                </a:solidFill>
                <a:latin typeface="Arial"/>
                <a:ea typeface="DejaVu Sans"/>
              </a:rPr>
              <a:t>h = 1.8</a:t>
            </a:r>
            <a:r>
              <a:rPr b="1" lang="en-US" sz="1400" spc="-1" strike="noStrike">
                <a:solidFill>
                  <a:srgbClr val="ff0000"/>
                </a:solidFill>
                <a:latin typeface="Arial"/>
                <a:ea typeface="DejaVu Sans"/>
              </a:rPr>
              <a:t>·</a:t>
            </a:r>
            <a:r>
              <a:rPr b="1" lang="de-CH" sz="1400" spc="-1" strike="noStrike">
                <a:solidFill>
                  <a:srgbClr val="ff0000"/>
                </a:solidFill>
                <a:latin typeface="Arial"/>
                <a:ea typeface="DejaVu Sans"/>
              </a:rPr>
              <a:t>10</a:t>
            </a:r>
            <a:r>
              <a:rPr b="1" lang="de-CH" sz="1400" spc="-1" strike="noStrike" baseline="30000">
                <a:solidFill>
                  <a:srgbClr val="ff0000"/>
                </a:solidFill>
                <a:latin typeface="Arial"/>
                <a:ea typeface="DejaVu Sans"/>
              </a:rPr>
              <a:t>8</a:t>
            </a:r>
            <a:r>
              <a:rPr b="1" lang="de-CH" sz="1400" spc="-1" strike="noStrike">
                <a:solidFill>
                  <a:srgbClr val="ff0000"/>
                </a:solidFill>
                <a:latin typeface="Arial"/>
                <a:ea typeface="DejaVu Sans"/>
              </a:rPr>
              <a:t> W/m</a:t>
            </a:r>
            <a:r>
              <a:rPr b="1" lang="de-CH" sz="1400" spc="-1" strike="noStrike" baseline="30000">
                <a:solidFill>
                  <a:srgbClr val="ff0000"/>
                </a:solidFill>
                <a:latin typeface="Arial"/>
                <a:ea typeface="DejaVu Sans"/>
              </a:rPr>
              <a:t>2</a:t>
            </a:r>
            <a:r>
              <a:rPr b="1" lang="de-CH" sz="1400" spc="-1" strike="noStrike">
                <a:solidFill>
                  <a:srgbClr val="ff0000"/>
                </a:solidFill>
                <a:latin typeface="Arial"/>
                <a:ea typeface="DejaVu Sans"/>
              </a:rPr>
              <a:t>K</a:t>
            </a:r>
            <a:endParaRPr b="0" lang="en-US" sz="1400" spc="-1" strike="noStrike">
              <a:latin typeface="Arial"/>
            </a:endParaRPr>
          </a:p>
        </p:txBody>
      </p:sp>
      <p:sp>
        <p:nvSpPr>
          <p:cNvPr id="333" name="Line 16"/>
          <p:cNvSpPr/>
          <p:nvPr/>
        </p:nvSpPr>
        <p:spPr>
          <a:xfrm flipH="1">
            <a:off x="5219640" y="2492280"/>
            <a:ext cx="1512720" cy="504720"/>
          </a:xfrm>
          <a:prstGeom prst="line">
            <a:avLst/>
          </a:prstGeom>
          <a:ln w="9525">
            <a:solidFill>
              <a:srgbClr val="ff0000"/>
            </a:solidFill>
            <a:round/>
            <a:tailEnd len="lg" type="stealth" w="lg"/>
          </a:ln>
        </p:spPr>
        <p:style>
          <a:lnRef idx="0"/>
          <a:fillRef idx="0"/>
          <a:effectRef idx="0"/>
          <a:fontRef idx="minor"/>
        </p:style>
      </p:sp>
      <p:sp>
        <p:nvSpPr>
          <p:cNvPr id="334" name="Gerade Verbindung 3"/>
          <p:cNvSpPr/>
          <p:nvPr/>
        </p:nvSpPr>
        <p:spPr>
          <a:xfrm>
            <a:off x="1403280" y="4824360"/>
            <a:ext cx="4968720" cy="360"/>
          </a:xfrm>
          <a:prstGeom prst="line">
            <a:avLst/>
          </a:prstGeom>
          <a:ln w="38100">
            <a:solidFill>
              <a:srgbClr val="92d050"/>
            </a:solidFill>
            <a:prstDash val="dash"/>
            <a:round/>
          </a:ln>
        </p:spPr>
        <p:style>
          <a:lnRef idx="1">
            <a:schemeClr val="accent1"/>
          </a:lnRef>
          <a:fillRef idx="0">
            <a:schemeClr val="accent1"/>
          </a:fillRef>
          <a:effectRef idx="0">
            <a:schemeClr val="accent1"/>
          </a:effectRef>
          <a:fontRef idx="minor"/>
        </p:style>
      </p:sp>
      <p:sp>
        <p:nvSpPr>
          <p:cNvPr id="335" name="Textfeld 4"/>
          <p:cNvSpPr/>
          <p:nvPr/>
        </p:nvSpPr>
        <p:spPr>
          <a:xfrm>
            <a:off x="1633320" y="4519440"/>
            <a:ext cx="10170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CH" sz="1800" spc="-1" strike="noStrike">
                <a:solidFill>
                  <a:srgbClr val="92d050"/>
                </a:solidFill>
                <a:latin typeface="Arial"/>
                <a:ea typeface="DejaVu Sans"/>
              </a:rPr>
              <a:t>Al 99.99</a:t>
            </a:r>
            <a:endParaRPr b="0" lang="en-US" sz="1800" spc="-1" strike="noStrike">
              <a:latin typeface="Arial"/>
            </a:endParaRPr>
          </a:p>
        </p:txBody>
      </p:sp>
      <p:sp>
        <p:nvSpPr>
          <p:cNvPr id="336" name="Gerade Verbindung 19"/>
          <p:cNvSpPr/>
          <p:nvPr/>
        </p:nvSpPr>
        <p:spPr>
          <a:xfrm>
            <a:off x="1382400" y="3357360"/>
            <a:ext cx="4969080" cy="360"/>
          </a:xfrm>
          <a:prstGeom prst="line">
            <a:avLst/>
          </a:prstGeom>
          <a:ln w="38100">
            <a:solidFill>
              <a:srgbClr val="f8a6a6"/>
            </a:solidFill>
            <a:prstDash val="dash"/>
            <a:round/>
          </a:ln>
        </p:spPr>
        <p:style>
          <a:lnRef idx="1">
            <a:schemeClr val="accent1"/>
          </a:lnRef>
          <a:fillRef idx="0">
            <a:schemeClr val="accent1"/>
          </a:fillRef>
          <a:effectRef idx="0">
            <a:schemeClr val="accent1"/>
          </a:effectRef>
          <a:fontRef idx="minor"/>
        </p:style>
      </p:sp>
      <p:sp>
        <p:nvSpPr>
          <p:cNvPr id="337" name="Textfeld 5"/>
          <p:cNvSpPr/>
          <p:nvPr/>
        </p:nvSpPr>
        <p:spPr>
          <a:xfrm>
            <a:off x="1413000" y="3068640"/>
            <a:ext cx="1549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CH" sz="1800" spc="-1" strike="noStrike">
                <a:solidFill>
                  <a:srgbClr val="f8a6a6"/>
                </a:solidFill>
                <a:latin typeface="Arial"/>
                <a:ea typeface="DejaVu Sans"/>
              </a:rPr>
              <a:t>Ideal material</a:t>
            </a:r>
            <a:endParaRPr b="0" lang="en-US" sz="1800" spc="-1" strike="noStrike">
              <a:latin typeface="Arial"/>
            </a:endParaRPr>
          </a:p>
        </p:txBody>
      </p:sp>
      <p:sp>
        <p:nvSpPr>
          <p:cNvPr id="338" name="Rechteck 6"/>
          <p:cNvSpPr/>
          <p:nvPr/>
        </p:nvSpPr>
        <p:spPr>
          <a:xfrm>
            <a:off x="1382760" y="2565360"/>
            <a:ext cx="4916880" cy="790920"/>
          </a:xfrm>
          <a:prstGeom prst="rect">
            <a:avLst/>
          </a:prstGeom>
          <a:noFill/>
          <a:ln>
            <a:solidFill>
              <a:srgbClr val="f8a6a6"/>
            </a:solidFill>
            <a:round/>
          </a:ln>
        </p:spPr>
        <p:style>
          <a:lnRef idx="2">
            <a:schemeClr val="accent1">
              <a:shade val="50000"/>
            </a:schemeClr>
          </a:lnRef>
          <a:fillRef idx="1">
            <a:schemeClr val="accent1"/>
          </a:fillRef>
          <a:effectRef idx="0">
            <a:schemeClr val="accent1"/>
          </a:effectRef>
          <a:fontRef idx="minor"/>
        </p:style>
      </p:sp>
      <p:pic>
        <p:nvPicPr>
          <p:cNvPr id="339" name="Sound aufgezeichnet" descr=""/>
          <p:cNvPicPr/>
          <p:nvPr/>
        </p:nvPicPr>
        <p:blipFill>
          <a:blip r:embed="rId1"/>
          <a:stretch/>
        </p:blipFill>
        <p:spPr>
          <a:xfrm>
            <a:off x="8534520" y="1181160"/>
            <a:ext cx="608400" cy="608400"/>
          </a:xfrm>
          <a:prstGeom prst="rect">
            <a:avLst/>
          </a:prstGeom>
          <a:ln w="0">
            <a:noFill/>
          </a:ln>
        </p:spPr>
      </p:pic>
      <p:pic>
        <p:nvPicPr>
          <p:cNvPr id="340" name="" descr=""/>
          <p:cNvPicPr/>
          <p:nvPr/>
        </p:nvPicPr>
        <p:blipFill>
          <a:blip r:embed="rId2"/>
          <a:stretch/>
        </p:blipFill>
        <p:spPr>
          <a:xfrm>
            <a:off x="360" y="2146320"/>
            <a:ext cx="6857280" cy="4545720"/>
          </a:xfrm>
          <a:prstGeom prst="rect">
            <a:avLst/>
          </a:prstGeom>
          <a:ln w="0">
            <a:noFill/>
          </a:ln>
        </p:spPr>
      </p:pic>
    </p:spTree>
  </p:cSld>
  <mc:AlternateContent>
    <mc:Choice Requires="p14">
      <p:transition spd="slow" p14:dur="2000"/>
    </mc:Choice>
    <mc:Fallback>
      <p:transition spd="slow"/>
    </mc:Fallback>
  </mc:AlternateContent>
  <p:timing>
    <p:tnLst>
      <p:par>
        <p:cTn id="115" dur="indefinite" restart="never" nodeType="tmRoot">
          <p:childTnLst>
            <p:seq>
              <p:cTn id="116" dur="indefinite" nodeType="mainSeq">
                <p:childTnLst>
                  <p:par>
                    <p:cTn id="117" fill="hold">
                      <p:stCondLst>
                        <p:cond delay="0"/>
                      </p:stCondLst>
                      <p:childTnLst>
                        <p:par>
                          <p:cTn id="118" fill="hold">
                            <p:stCondLst>
                              <p:cond delay="0"/>
                            </p:stCondLst>
                            <p:childTnLst>
                              <p:par>
                                <p:cTn id="119" nodeType="withEffect" fill="hold" presetClass="entr" presetID="1">
                                  <p:stCondLst>
                                    <p:cond delay="0"/>
                                  </p:stCondLst>
                                  <p:childTnLst>
                                    <p:set>
                                      <p:cBhvr>
                                        <p:cTn id="120" dur="1" fill="hold">
                                          <p:stCondLst>
                                            <p:cond delay="0"/>
                                          </p:stCondLst>
                                        </p:cTn>
                                        <p:tgtEl>
                                          <p:spTgt spid="321"/>
                                        </p:tgtEl>
                                        <p:attrNameLst>
                                          <p:attrName>style.visibility</p:attrName>
                                        </p:attrNameLst>
                                      </p:cBhvr>
                                      <p:to>
                                        <p:strVal val="visible"/>
                                      </p:to>
                                    </p:set>
                                  </p:childTnLst>
                                </p:cTn>
                              </p:par>
                              <p:par>
                                <p:cTn id="121" nodeType="withEffect" fill="hold" presetClass="entr" presetID="1">
                                  <p:stCondLst>
                                    <p:cond delay="0"/>
                                  </p:stCondLst>
                                  <p:childTnLst>
                                    <p:set>
                                      <p:cBhvr>
                                        <p:cTn id="122" dur="1" fill="hold">
                                          <p:stCondLst>
                                            <p:cond delay="0"/>
                                          </p:stCondLst>
                                        </p:cTn>
                                        <p:tgtEl>
                                          <p:spTgt spid="325"/>
                                        </p:tgtEl>
                                        <p:attrNameLst>
                                          <p:attrName>style.visibility</p:attrName>
                                        </p:attrNameLst>
                                      </p:cBhvr>
                                      <p:to>
                                        <p:strVal val="visible"/>
                                      </p:to>
                                    </p:set>
                                  </p:childTnLst>
                                </p:cTn>
                              </p:par>
                              <p:par>
                                <p:cTn id="123" nodeType="withEffect" fill="hold" presetClass="entr" presetID="1">
                                  <p:stCondLst>
                                    <p:cond delay="0"/>
                                  </p:stCondLst>
                                  <p:childTnLst>
                                    <p:set>
                                      <p:cBhvr>
                                        <p:cTn id="124" dur="1" fill="hold">
                                          <p:stCondLst>
                                            <p:cond delay="0"/>
                                          </p:stCondLst>
                                        </p:cTn>
                                        <p:tgtEl>
                                          <p:spTgt spid="322"/>
                                        </p:tgtEl>
                                        <p:attrNameLst>
                                          <p:attrName>style.visibility</p:attrName>
                                        </p:attrNameLst>
                                      </p:cBhvr>
                                      <p:to>
                                        <p:strVal val="visible"/>
                                      </p:to>
                                    </p:set>
                                  </p:childTnLst>
                                </p:cTn>
                              </p:par>
                              <p:par>
                                <p:cTn id="125" nodeType="withEffect" fill="hold" presetClass="entr" presetID="1">
                                  <p:stCondLst>
                                    <p:cond delay="0"/>
                                  </p:stCondLst>
                                  <p:childTnLst>
                                    <p:set>
                                      <p:cBhvr>
                                        <p:cTn id="126" dur="1" fill="hold">
                                          <p:stCondLst>
                                            <p:cond delay="0"/>
                                          </p:stCondLst>
                                        </p:cTn>
                                        <p:tgtEl>
                                          <p:spTgt spid="323"/>
                                        </p:tgtEl>
                                        <p:attrNameLst>
                                          <p:attrName>style.visibility</p:attrName>
                                        </p:attrNameLst>
                                      </p:cBhvr>
                                      <p:to>
                                        <p:strVal val="visible"/>
                                      </p:to>
                                    </p:set>
                                  </p:childTnLst>
                                </p:cTn>
                              </p:par>
                              <p:par>
                                <p:cTn id="127" nodeType="withEffect" fill="hold" presetClass="entr" presetID="1">
                                  <p:stCondLst>
                                    <p:cond delay="0"/>
                                  </p:stCondLst>
                                  <p:childTnLst>
                                    <p:set>
                                      <p:cBhvr>
                                        <p:cTn id="128" dur="1" fill="hold">
                                          <p:stCondLst>
                                            <p:cond delay="0"/>
                                          </p:stCondLst>
                                        </p:cTn>
                                        <p:tgtEl>
                                          <p:spTgt spid="324"/>
                                        </p:tgtEl>
                                        <p:attrNameLst>
                                          <p:attrName>style.visibility</p:attrName>
                                        </p:attrNameLst>
                                      </p:cBhvr>
                                      <p:to>
                                        <p:strVal val="visible"/>
                                      </p:to>
                                    </p:set>
                                  </p:childTnLst>
                                </p:cTn>
                              </p:par>
                              <p:par>
                                <p:cTn id="129" nodeType="withEffect" fill="hold" presetClass="entr" presetID="1">
                                  <p:stCondLst>
                                    <p:cond delay="1000"/>
                                  </p:stCondLst>
                                  <p:childTnLst>
                                    <p:set>
                                      <p:cBhvr>
                                        <p:cTn id="130" dur="1" fill="hold">
                                          <p:stCondLst>
                                            <p:cond delay="0"/>
                                          </p:stCondLst>
                                        </p:cTn>
                                        <p:tgtEl>
                                          <p:spTgt spid="32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329"/>
                                        </p:tgtEl>
                                        <p:attrNameLst>
                                          <p:attrName>style.visibility</p:attrName>
                                        </p:attrNameLst>
                                      </p:cBhvr>
                                      <p:to>
                                        <p:strVal val="visible"/>
                                      </p:to>
                                    </p:set>
                                  </p:childTnLst>
                                </p:cTn>
                              </p:par>
                              <p:par>
                                <p:cTn id="135" nodeType="withEffect" fill="hold" presetClass="entr" presetID="1">
                                  <p:stCondLst>
                                    <p:cond delay="0"/>
                                  </p:stCondLst>
                                  <p:childTnLst>
                                    <p:set>
                                      <p:cBhvr>
                                        <p:cTn id="136" dur="1" fill="hold">
                                          <p:stCondLst>
                                            <p:cond delay="0"/>
                                          </p:stCondLst>
                                        </p:cTn>
                                        <p:tgtEl>
                                          <p:spTgt spid="332"/>
                                        </p:tgtEl>
                                        <p:attrNameLst>
                                          <p:attrName>style.visibility</p:attrName>
                                        </p:attrNameLst>
                                      </p:cBhvr>
                                      <p:to>
                                        <p:strVal val="visible"/>
                                      </p:to>
                                    </p:set>
                                  </p:childTnLst>
                                </p:cTn>
                              </p:par>
                              <p:par>
                                <p:cTn id="137" nodeType="withEffect" fill="hold" presetClass="entr" presetID="1">
                                  <p:stCondLst>
                                    <p:cond delay="0"/>
                                  </p:stCondLst>
                                  <p:childTnLst>
                                    <p:set>
                                      <p:cBhvr>
                                        <p:cTn id="138"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139" restart="whenNotActive" nodeType="interactiveSeq" fill="hold">
                <p:stCondLst>
                  <p:cond evt="onClick">
                    <p:tgtEl>
                      <p:spTgt spid="339"/>
                    </p:tgtEl>
                  </p:cond>
                </p:stCondLst>
                <p:childTnLst>
                  <p:par>
                    <p:cTn id="140" fill="hold">
                      <p:stCondLst>
                        <p:cond evt="onClick">
                          <p:tgtEl>
                            <p:spTgt spid="339"/>
                          </p:tgtEl>
                        </p:cond>
                      </p:stCondLst>
                      <p:childTnLst>
                        <p:par>
                          <p:cTn id="141" fill="hold">
                            <p:stCondLst>
                              <p:cond delay="0"/>
                            </p:stCondLst>
                            <p:childTnLst>
                              <p:par>
                                <p:cTn id="142" nodeType="clickEffect" fill="hold" presetClass="mediacall">
                                  <p:stCondLst>
                                    <p:cond delay="0"/>
                                  </p:stCondLst>
                                  <p:childTnLst>
                                    <p:cmd type="call" cmd="playFrom(0.0)">
                                      <p:cBhvr>
                                        <p:cTn id="143" dur="60095" fill="hold"/>
                                        <p:tgtEl>
                                          <p:spTgt spid="33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41" name="PlaceHolder 1"/>
          <p:cNvSpPr>
            <a:spLocks noGrp="1"/>
          </p:cNvSpPr>
          <p:nvPr>
            <p:ph type="title"/>
          </p:nvPr>
        </p:nvSpPr>
        <p:spPr>
          <a:xfrm>
            <a:off x="457200" y="274680"/>
            <a:ext cx="8228520" cy="1141920"/>
          </a:xfrm>
          <a:prstGeom prst="rect">
            <a:avLst/>
          </a:prstGeom>
          <a:noFill/>
          <a:ln w="0">
            <a:noFill/>
          </a:ln>
        </p:spPr>
        <p:txBody>
          <a:bodyPr numCol="1" spcCol="0" lIns="0" rIns="0" tIns="0" bIns="0" anchor="ctr">
            <a:noAutofit/>
          </a:bodyPr>
          <a:p>
            <a:pPr algn="ctr">
              <a:lnSpc>
                <a:spcPct val="100000"/>
              </a:lnSpc>
              <a:buNone/>
            </a:pPr>
            <a:r>
              <a:rPr b="0" lang="de-CH" sz="4400" spc="-1" strike="noStrike">
                <a:solidFill>
                  <a:srgbClr val="000000"/>
                </a:solidFill>
                <a:latin typeface="Arial"/>
              </a:rPr>
              <a:t>Origin of the Interfacial Thermal Resistance</a:t>
            </a:r>
            <a:endParaRPr b="0" lang="en-US" sz="4400" spc="-1" strike="noStrike">
              <a:latin typeface="Arial"/>
            </a:endParaRPr>
          </a:p>
        </p:txBody>
      </p:sp>
      <p:pic>
        <p:nvPicPr>
          <p:cNvPr id="342" name="Picture 3" descr="1A''-anim"/>
          <p:cNvPicPr/>
          <p:nvPr/>
        </p:nvPicPr>
        <p:blipFill>
          <a:blip r:embed="rId1"/>
          <a:stretch/>
        </p:blipFill>
        <p:spPr>
          <a:xfrm>
            <a:off x="795240" y="1177920"/>
            <a:ext cx="2380320" cy="1789560"/>
          </a:xfrm>
          <a:prstGeom prst="rect">
            <a:avLst/>
          </a:prstGeom>
          <a:ln w="0">
            <a:noFill/>
          </a:ln>
        </p:spPr>
      </p:pic>
      <p:pic>
        <p:nvPicPr>
          <p:cNvPr id="343" name="Picture 4" descr="2A''-anim"/>
          <p:cNvPicPr/>
          <p:nvPr/>
        </p:nvPicPr>
        <p:blipFill>
          <a:blip r:embed="rId2"/>
          <a:stretch/>
        </p:blipFill>
        <p:spPr>
          <a:xfrm>
            <a:off x="3505320" y="1530360"/>
            <a:ext cx="2380320" cy="1789560"/>
          </a:xfrm>
          <a:prstGeom prst="rect">
            <a:avLst/>
          </a:prstGeom>
          <a:ln w="0">
            <a:noFill/>
          </a:ln>
        </p:spPr>
      </p:pic>
      <p:pic>
        <p:nvPicPr>
          <p:cNvPr id="344" name="Picture 5" descr="3A'-anim"/>
          <p:cNvPicPr/>
          <p:nvPr/>
        </p:nvPicPr>
        <p:blipFill>
          <a:blip r:embed="rId3"/>
          <a:stretch/>
        </p:blipFill>
        <p:spPr>
          <a:xfrm>
            <a:off x="6019920" y="1949400"/>
            <a:ext cx="2380320" cy="1789560"/>
          </a:xfrm>
          <a:prstGeom prst="rect">
            <a:avLst/>
          </a:prstGeom>
          <a:ln w="0">
            <a:noFill/>
          </a:ln>
        </p:spPr>
      </p:pic>
      <p:grpSp>
        <p:nvGrpSpPr>
          <p:cNvPr id="345" name="Group 6"/>
          <p:cNvGrpSpPr/>
          <p:nvPr/>
        </p:nvGrpSpPr>
        <p:grpSpPr>
          <a:xfrm>
            <a:off x="1295280" y="3527280"/>
            <a:ext cx="2586600" cy="3009600"/>
            <a:chOff x="1295280" y="3527280"/>
            <a:chExt cx="2586600" cy="3009600"/>
          </a:xfrm>
        </p:grpSpPr>
        <p:grpSp>
          <p:nvGrpSpPr>
            <p:cNvPr id="346" name="Group 7"/>
            <p:cNvGrpSpPr/>
            <p:nvPr/>
          </p:nvGrpSpPr>
          <p:grpSpPr>
            <a:xfrm>
              <a:off x="1295280" y="3527280"/>
              <a:ext cx="2586600" cy="2527920"/>
              <a:chOff x="1295280" y="3527280"/>
              <a:chExt cx="2586600" cy="2527920"/>
            </a:xfrm>
          </p:grpSpPr>
          <p:grpSp>
            <p:nvGrpSpPr>
              <p:cNvPr id="347" name="Group 8"/>
              <p:cNvGrpSpPr/>
              <p:nvPr/>
            </p:nvGrpSpPr>
            <p:grpSpPr>
              <a:xfrm>
                <a:off x="1295280" y="3828960"/>
                <a:ext cx="2586600" cy="2226240"/>
                <a:chOff x="1295280" y="3828960"/>
                <a:chExt cx="2586600" cy="2226240"/>
              </a:xfrm>
            </p:grpSpPr>
            <p:pic>
              <p:nvPicPr>
                <p:cNvPr id="348" name="Picture 9" descr="mass"/>
                <p:cNvPicPr/>
                <p:nvPr/>
              </p:nvPicPr>
              <p:blipFill>
                <a:blip r:embed="rId4"/>
                <a:stretch/>
              </p:blipFill>
              <p:spPr>
                <a:xfrm>
                  <a:off x="1295280" y="4114800"/>
                  <a:ext cx="2586600" cy="1940400"/>
                </a:xfrm>
                <a:prstGeom prst="rect">
                  <a:avLst/>
                </a:prstGeom>
                <a:ln w="0">
                  <a:noFill/>
                </a:ln>
              </p:spPr>
            </p:pic>
            <p:sp>
              <p:nvSpPr>
                <p:cNvPr id="349" name="Rectangle 10"/>
                <p:cNvSpPr/>
                <p:nvPr/>
              </p:nvSpPr>
              <p:spPr>
                <a:xfrm>
                  <a:off x="2562120" y="4210200"/>
                  <a:ext cx="1170360" cy="1675440"/>
                </a:xfrm>
                <a:prstGeom prst="rect">
                  <a:avLst/>
                </a:prstGeom>
                <a:solidFill>
                  <a:srgbClr val="00cc00">
                    <a:alpha val="47000"/>
                  </a:srgbClr>
                </a:solidFill>
                <a:ln w="0">
                  <a:noFill/>
                </a:ln>
              </p:spPr>
              <p:style>
                <a:lnRef idx="0"/>
                <a:fillRef idx="0"/>
                <a:effectRef idx="0"/>
                <a:fontRef idx="minor"/>
              </p:style>
            </p:sp>
            <p:sp>
              <p:nvSpPr>
                <p:cNvPr id="350" name="Line 11"/>
                <p:cNvSpPr/>
                <p:nvPr/>
              </p:nvSpPr>
              <p:spPr>
                <a:xfrm>
                  <a:off x="2552400" y="3828960"/>
                  <a:ext cx="360" cy="304560"/>
                </a:xfrm>
                <a:prstGeom prst="line">
                  <a:avLst/>
                </a:prstGeom>
                <a:ln w="9525">
                  <a:solidFill>
                    <a:srgbClr val="000000"/>
                  </a:solidFill>
                  <a:round/>
                  <a:tailEnd len="med" type="triangle" w="med"/>
                </a:ln>
              </p:spPr>
              <p:style>
                <a:lnRef idx="0"/>
                <a:fillRef idx="0"/>
                <a:effectRef idx="0"/>
                <a:fontRef idx="minor"/>
              </p:style>
            </p:sp>
          </p:grpSp>
          <p:sp>
            <p:nvSpPr>
              <p:cNvPr id="351" name="Text Box 12"/>
              <p:cNvSpPr/>
              <p:nvPr/>
            </p:nvSpPr>
            <p:spPr>
              <a:xfrm>
                <a:off x="2111040" y="3527280"/>
                <a:ext cx="102456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000000"/>
                    </a:solidFill>
                    <a:latin typeface="Arial"/>
                    <a:ea typeface="DejaVu Sans"/>
                  </a:rPr>
                  <a:t>interface</a:t>
                </a:r>
                <a:endParaRPr b="0" lang="en-US" sz="1600" spc="-1" strike="noStrike">
                  <a:latin typeface="Arial"/>
                </a:endParaRPr>
              </a:p>
            </p:txBody>
          </p:sp>
        </p:grpSp>
        <p:sp>
          <p:nvSpPr>
            <p:cNvPr id="352" name="Text Box 13"/>
            <p:cNvSpPr/>
            <p:nvPr/>
          </p:nvSpPr>
          <p:spPr>
            <a:xfrm>
              <a:off x="1885320" y="6203880"/>
              <a:ext cx="155484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000000"/>
                  </a:solidFill>
                  <a:latin typeface="Arial"/>
                  <a:ea typeface="DejaVu Sans"/>
                </a:rPr>
                <a:t>large particles</a:t>
              </a:r>
              <a:endParaRPr b="0" lang="en-US" sz="1600" spc="-1" strike="noStrike">
                <a:latin typeface="Arial"/>
              </a:endParaRPr>
            </a:p>
          </p:txBody>
        </p:sp>
      </p:grpSp>
      <p:grpSp>
        <p:nvGrpSpPr>
          <p:cNvPr id="353" name="Group 14"/>
          <p:cNvGrpSpPr/>
          <p:nvPr/>
        </p:nvGrpSpPr>
        <p:grpSpPr>
          <a:xfrm>
            <a:off x="4092480" y="3773160"/>
            <a:ext cx="2592720" cy="2768400"/>
            <a:chOff x="4092480" y="3773160"/>
            <a:chExt cx="2592720" cy="2768400"/>
          </a:xfrm>
        </p:grpSpPr>
        <p:grpSp>
          <p:nvGrpSpPr>
            <p:cNvPr id="354" name="Group 15"/>
            <p:cNvGrpSpPr/>
            <p:nvPr/>
          </p:nvGrpSpPr>
          <p:grpSpPr>
            <a:xfrm>
              <a:off x="4092480" y="4130640"/>
              <a:ext cx="2592720" cy="1945080"/>
              <a:chOff x="4092480" y="4130640"/>
              <a:chExt cx="2592720" cy="1945080"/>
            </a:xfrm>
          </p:grpSpPr>
          <p:pic>
            <p:nvPicPr>
              <p:cNvPr id="355" name="Picture 16" descr="super"/>
              <p:cNvPicPr/>
              <p:nvPr/>
            </p:nvPicPr>
            <p:blipFill>
              <a:blip r:embed="rId5"/>
              <a:stretch/>
            </p:blipFill>
            <p:spPr>
              <a:xfrm>
                <a:off x="4092480" y="4130640"/>
                <a:ext cx="2592720" cy="1945080"/>
              </a:xfrm>
              <a:prstGeom prst="rect">
                <a:avLst/>
              </a:prstGeom>
              <a:ln w="0">
                <a:noFill/>
              </a:ln>
            </p:spPr>
          </p:pic>
          <p:sp>
            <p:nvSpPr>
              <p:cNvPr id="356" name="Rectangle 17"/>
              <p:cNvSpPr/>
              <p:nvPr/>
            </p:nvSpPr>
            <p:spPr>
              <a:xfrm>
                <a:off x="5388120" y="4216320"/>
                <a:ext cx="141840" cy="1675440"/>
              </a:xfrm>
              <a:prstGeom prst="rect">
                <a:avLst/>
              </a:prstGeom>
              <a:solidFill>
                <a:srgbClr val="00cc00">
                  <a:alpha val="47000"/>
                </a:srgbClr>
              </a:solidFill>
              <a:ln w="0">
                <a:noFill/>
              </a:ln>
            </p:spPr>
            <p:style>
              <a:lnRef idx="0"/>
              <a:fillRef idx="0"/>
              <a:effectRef idx="0"/>
              <a:fontRef idx="minor"/>
            </p:style>
          </p:sp>
          <p:sp>
            <p:nvSpPr>
              <p:cNvPr id="357" name="Rectangle 18"/>
              <p:cNvSpPr/>
              <p:nvPr/>
            </p:nvSpPr>
            <p:spPr>
              <a:xfrm>
                <a:off x="5680080" y="4241880"/>
                <a:ext cx="141840" cy="1675440"/>
              </a:xfrm>
              <a:prstGeom prst="rect">
                <a:avLst/>
              </a:prstGeom>
              <a:solidFill>
                <a:srgbClr val="00cc00">
                  <a:alpha val="47000"/>
                </a:srgbClr>
              </a:solidFill>
              <a:ln w="0">
                <a:noFill/>
              </a:ln>
            </p:spPr>
            <p:style>
              <a:lnRef idx="0"/>
              <a:fillRef idx="0"/>
              <a:effectRef idx="0"/>
              <a:fontRef idx="minor"/>
            </p:style>
          </p:sp>
          <p:sp>
            <p:nvSpPr>
              <p:cNvPr id="358" name="Rectangle 19"/>
              <p:cNvSpPr/>
              <p:nvPr/>
            </p:nvSpPr>
            <p:spPr>
              <a:xfrm>
                <a:off x="5965920" y="4222800"/>
                <a:ext cx="570600" cy="1675440"/>
              </a:xfrm>
              <a:prstGeom prst="rect">
                <a:avLst/>
              </a:prstGeom>
              <a:solidFill>
                <a:srgbClr val="00cc00">
                  <a:alpha val="47000"/>
                </a:srgbClr>
              </a:solidFill>
              <a:ln w="0">
                <a:noFill/>
              </a:ln>
            </p:spPr>
            <p:style>
              <a:lnRef idx="0"/>
              <a:fillRef idx="0"/>
              <a:effectRef idx="0"/>
              <a:fontRef idx="minor"/>
            </p:style>
          </p:sp>
        </p:grpSp>
        <p:sp>
          <p:nvSpPr>
            <p:cNvPr id="359" name="Text Box 20"/>
            <p:cNvSpPr/>
            <p:nvPr/>
          </p:nvSpPr>
          <p:spPr>
            <a:xfrm>
              <a:off x="4506840" y="6208560"/>
              <a:ext cx="164484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de-CH" sz="1600" spc="-1" strike="noStrike">
                  <a:solidFill>
                    <a:srgbClr val="000000"/>
                  </a:solidFill>
                  <a:latin typeface="Arial"/>
                  <a:ea typeface="DejaVu Sans"/>
                </a:rPr>
                <a:t>small particles </a:t>
              </a:r>
              <a:endParaRPr b="0" lang="en-US" sz="1600" spc="-1" strike="noStrike">
                <a:latin typeface="Arial"/>
              </a:endParaRPr>
            </a:p>
          </p:txBody>
        </p:sp>
        <p:sp>
          <p:nvSpPr>
            <p:cNvPr id="360" name="Line 21"/>
            <p:cNvSpPr/>
            <p:nvPr/>
          </p:nvSpPr>
          <p:spPr>
            <a:xfrm>
              <a:off x="5389560" y="3773160"/>
              <a:ext cx="360" cy="298440"/>
            </a:xfrm>
            <a:prstGeom prst="line">
              <a:avLst/>
            </a:prstGeom>
            <a:ln w="9525">
              <a:solidFill>
                <a:srgbClr val="000000"/>
              </a:solidFill>
              <a:round/>
              <a:tailEnd len="med" type="triangle" w="med"/>
            </a:ln>
          </p:spPr>
          <p:style>
            <a:lnRef idx="0"/>
            <a:fillRef idx="0"/>
            <a:effectRef idx="0"/>
            <a:fontRef idx="minor"/>
          </p:style>
        </p:sp>
        <p:sp>
          <p:nvSpPr>
            <p:cNvPr id="361" name="Line 22"/>
            <p:cNvSpPr/>
            <p:nvPr/>
          </p:nvSpPr>
          <p:spPr>
            <a:xfrm>
              <a:off x="5527440" y="3773160"/>
              <a:ext cx="360" cy="298440"/>
            </a:xfrm>
            <a:prstGeom prst="line">
              <a:avLst/>
            </a:prstGeom>
            <a:ln w="9525">
              <a:solidFill>
                <a:srgbClr val="000000"/>
              </a:solidFill>
              <a:round/>
              <a:tailEnd len="med" type="triangle" w="med"/>
            </a:ln>
          </p:spPr>
          <p:style>
            <a:lnRef idx="0"/>
            <a:fillRef idx="0"/>
            <a:effectRef idx="0"/>
            <a:fontRef idx="minor"/>
          </p:style>
        </p:sp>
        <p:sp>
          <p:nvSpPr>
            <p:cNvPr id="362" name="Line 23"/>
            <p:cNvSpPr/>
            <p:nvPr/>
          </p:nvSpPr>
          <p:spPr>
            <a:xfrm>
              <a:off x="5665680" y="3773160"/>
              <a:ext cx="360" cy="298440"/>
            </a:xfrm>
            <a:prstGeom prst="line">
              <a:avLst/>
            </a:prstGeom>
            <a:ln w="9525">
              <a:solidFill>
                <a:srgbClr val="000000"/>
              </a:solidFill>
              <a:round/>
              <a:tailEnd len="med" type="triangle" w="med"/>
            </a:ln>
          </p:spPr>
          <p:style>
            <a:lnRef idx="0"/>
            <a:fillRef idx="0"/>
            <a:effectRef idx="0"/>
            <a:fontRef idx="minor"/>
          </p:style>
        </p:sp>
        <p:sp>
          <p:nvSpPr>
            <p:cNvPr id="363" name="Line 24"/>
            <p:cNvSpPr/>
            <p:nvPr/>
          </p:nvSpPr>
          <p:spPr>
            <a:xfrm>
              <a:off x="5803560" y="3773160"/>
              <a:ext cx="360" cy="298440"/>
            </a:xfrm>
            <a:prstGeom prst="line">
              <a:avLst/>
            </a:prstGeom>
            <a:ln w="9525">
              <a:solidFill>
                <a:srgbClr val="000000"/>
              </a:solidFill>
              <a:round/>
              <a:tailEnd len="med" type="triangle" w="med"/>
            </a:ln>
          </p:spPr>
          <p:style>
            <a:lnRef idx="0"/>
            <a:fillRef idx="0"/>
            <a:effectRef idx="0"/>
            <a:fontRef idx="minor"/>
          </p:style>
        </p:sp>
        <p:sp>
          <p:nvSpPr>
            <p:cNvPr id="364" name="Line 25"/>
            <p:cNvSpPr/>
            <p:nvPr/>
          </p:nvSpPr>
          <p:spPr>
            <a:xfrm>
              <a:off x="5943600" y="3773160"/>
              <a:ext cx="360" cy="298440"/>
            </a:xfrm>
            <a:prstGeom prst="line">
              <a:avLst/>
            </a:prstGeom>
            <a:ln w="9525">
              <a:solidFill>
                <a:srgbClr val="000000"/>
              </a:solidFill>
              <a:round/>
              <a:tailEnd len="med" type="triangle" w="med"/>
            </a:ln>
          </p:spPr>
          <p:style>
            <a:lnRef idx="0"/>
            <a:fillRef idx="0"/>
            <a:effectRef idx="0"/>
            <a:fontRef idx="minor"/>
          </p:style>
        </p:sp>
      </p:grpSp>
      <p:sp>
        <p:nvSpPr>
          <p:cNvPr id="365" name="Rectangle 26"/>
          <p:cNvSpPr/>
          <p:nvPr/>
        </p:nvSpPr>
        <p:spPr>
          <a:xfrm>
            <a:off x="6346800" y="6182280"/>
            <a:ext cx="2111760" cy="211680"/>
          </a:xfrm>
          <a:prstGeom prst="rect">
            <a:avLst/>
          </a:prstGeom>
          <a:noFill/>
          <a:ln w="0">
            <a:noFill/>
          </a:ln>
        </p:spPr>
        <p:style>
          <a:lnRef idx="0"/>
          <a:fillRef idx="0"/>
          <a:effectRef idx="0"/>
          <a:fontRef idx="minor"/>
        </p:style>
        <p:txBody>
          <a:bodyPr lIns="90000" rIns="90000" tIns="45000" bIns="45000" anchor="ctr">
            <a:spAutoFit/>
          </a:bodyPr>
          <a:p>
            <a:pPr>
              <a:lnSpc>
                <a:spcPct val="100000"/>
              </a:lnSpc>
              <a:buNone/>
            </a:pPr>
            <a:r>
              <a:rPr b="0" lang="de-CH" sz="800" spc="-1" strike="noStrike">
                <a:solidFill>
                  <a:srgbClr val="000000"/>
                </a:solidFill>
                <a:latin typeface="Arial"/>
                <a:ea typeface="DejaVu Sans"/>
              </a:rPr>
              <a:t>Source: phillpot.mse.ufl.edu</a:t>
            </a:r>
            <a:r>
              <a:rPr b="1" lang="de-CH" sz="800" spc="-1" strike="noStrike">
                <a:solidFill>
                  <a:srgbClr val="000000"/>
                </a:solidFill>
                <a:latin typeface="Arial"/>
                <a:ea typeface="DejaVu Sans"/>
              </a:rPr>
              <a:t> </a:t>
            </a:r>
            <a:endParaRPr b="0" lang="en-US" sz="800" spc="-1" strike="noStrike">
              <a:latin typeface="Arial"/>
            </a:endParaRPr>
          </a:p>
        </p:txBody>
      </p:sp>
      <p:sp>
        <p:nvSpPr>
          <p:cNvPr id="366" name="Rectangle 27"/>
          <p:cNvSpPr/>
          <p:nvPr/>
        </p:nvSpPr>
        <p:spPr>
          <a:xfrm>
            <a:off x="542520" y="1440000"/>
            <a:ext cx="4282920" cy="211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de-DE" sz="800" spc="-1" strike="noStrike">
                <a:solidFill>
                  <a:srgbClr val="000000"/>
                </a:solidFill>
                <a:latin typeface="Arial"/>
                <a:ea typeface="DejaVu Sans"/>
              </a:rPr>
              <a:t>Source: www.physik.tu-berlin.de/institute/IFFP/richter/new/research/surface-phonons.shtml</a:t>
            </a:r>
            <a:endParaRPr b="0" lang="en-US" sz="800" spc="-1" strike="noStrike">
              <a:latin typeface="Arial"/>
            </a:endParaRPr>
          </a:p>
        </p:txBody>
      </p:sp>
      <p:pic>
        <p:nvPicPr>
          <p:cNvPr id="367" name="" descr="">
            <a:hlinkClick r:id="" action="ppaction://media"/>
          </p:cNvPr>
          <p:cNvPicPr/>
          <p:nvPr>
            <a:audioFile r:link="rId6"/>
            <p:extLst>
              <p:ext uri="{DAA4B4D4-6D71-4841-9C94-3DE7FCFB9230}">
                <p14:media r:embed="rId7"/>
              </p:ext>
            </p:extLst>
          </p:nvPr>
        </p:nvPicPr>
        <p:blipFill>
          <a:blip r:embed="rId8"/>
          <a:stretch>
            <a:fillRect/>
          </a:stretch>
        </p:blipFill>
        <p:spPr>
          <a:xfrm>
            <a:off x="4267080" y="3124080"/>
            <a:ext cx="608400" cy="608400"/>
          </a:xfrm>
          <a:prstGeom prst="rect">
            <a:avLst/>
          </a:prstGeom>
          <a:ln w="0">
            <a:noFill/>
          </a:ln>
        </p:spPr>
      </p:pic>
    </p:spTree>
  </p:cSld>
  <mc:AlternateContent>
    <mc:Choice Requires="p14">
      <p:transition spd="slow" p14:dur="2000"/>
    </mc:Choice>
    <mc:Fallback>
      <p:transition spd="slow"/>
    </mc:Fallback>
  </mc:AlternateContent>
  <p:timing>
    <p:tnLst>
      <p:par>
        <p:cTn id="144" dur="indefinite" restart="never" nodeType="tmRoot">
          <p:childTnLst>
            <p:seq>
              <p:cTn id="145" dur="indefinite" nodeType="mainSeq">
                <p:childTnLst>
                  <p:par>
                    <p:cTn id="146" nodeType="clickEffect" fill="hold">
                      <p:stCondLst>
                        <p:cond delay="indefinite"/>
                      </p:stCondLst>
                      <p:childTnLst>
                        <p:par>
                          <p:cTn id="147" nodeType="withEffect" fill="hold">
                            <p:stCondLst>
                              <p:cond delay="0"/>
                            </p:stCondLst>
                            <p:childTnLst>
                              <p:par>
                                <p:cTn id="148" nodeType="clickEffect" fill="hold" presetClass="entr" presetID="1">
                                  <p:stCondLst>
                                    <p:cond delay="0"/>
                                  </p:stCondLst>
                                  <p:childTnLst>
                                    <p:set>
                                      <p:cBhvr>
                                        <p:cTn id="149" dur="1" fill="hold">
                                          <p:stCondLst>
                                            <p:cond delay="0"/>
                                          </p:stCondLst>
                                        </p:cTn>
                                        <p:tgtEl>
                                          <p:spTgt spid="343"/>
                                        </p:tgtEl>
                                        <p:attrNameLst>
                                          <p:attrName>style.visibility</p:attrName>
                                        </p:attrNameLst>
                                      </p:cBhvr>
                                      <p:to>
                                        <p:strVal val="visible"/>
                                      </p:to>
                                    </p:set>
                                  </p:childTnLst>
                                </p:cTn>
                              </p:par>
                            </p:childTnLst>
                          </p:cTn>
                        </p:par>
                      </p:childTnLst>
                    </p:cTn>
                  </p:par>
                  <p:par>
                    <p:cTn id="150" nodeType="clickEffect" fill="hold">
                      <p:stCondLst>
                        <p:cond delay="indefinite"/>
                      </p:stCondLst>
                      <p:childTnLst>
                        <p:par>
                          <p:cTn id="151" nodeType="withEffect" fill="hold">
                            <p:stCondLst>
                              <p:cond delay="0"/>
                            </p:stCondLst>
                            <p:childTnLst>
                              <p:par>
                                <p:cTn id="152" nodeType="clickEffect" fill="hold" presetClass="entr" presetID="1">
                                  <p:stCondLst>
                                    <p:cond delay="0"/>
                                  </p:stCondLst>
                                  <p:childTnLst>
                                    <p:set>
                                      <p:cBhvr>
                                        <p:cTn id="153" dur="1" fill="hold">
                                          <p:stCondLst>
                                            <p:cond delay="0"/>
                                          </p:stCondLst>
                                        </p:cTn>
                                        <p:tgtEl>
                                          <p:spTgt spid="342"/>
                                        </p:tgtEl>
                                        <p:attrNameLst>
                                          <p:attrName>style.visibility</p:attrName>
                                        </p:attrNameLst>
                                      </p:cBhvr>
                                      <p:to>
                                        <p:strVal val="visible"/>
                                      </p:to>
                                    </p:set>
                                  </p:childTnLst>
                                </p:cTn>
                              </p:par>
                            </p:childTnLst>
                          </p:cTn>
                        </p:par>
                      </p:childTnLst>
                    </p:cTn>
                  </p:par>
                  <p:par>
                    <p:cTn id="154" nodeType="clickEffect" fill="hold">
                      <p:stCondLst>
                        <p:cond delay="indefinite"/>
                      </p:stCondLst>
                      <p:childTnLst>
                        <p:par>
                          <p:cTn id="155" nodeType="withEffect" fill="hold">
                            <p:stCondLst>
                              <p:cond delay="0"/>
                            </p:stCondLst>
                            <p:childTnLst>
                              <p:par>
                                <p:cTn id="156" nodeType="clickEffect" fill="hold" presetClass="entr" presetID="1">
                                  <p:stCondLst>
                                    <p:cond delay="0"/>
                                  </p:stCondLst>
                                  <p:childTnLst>
                                    <p:set>
                                      <p:cBhvr>
                                        <p:cTn id="157" dur="1" fill="hold">
                                          <p:stCondLst>
                                            <p:cond delay="0"/>
                                          </p:stCondLst>
                                        </p:cTn>
                                        <p:tgtEl>
                                          <p:spTgt spid="344"/>
                                        </p:tgtEl>
                                        <p:attrNameLst>
                                          <p:attrName>style.visibility</p:attrName>
                                        </p:attrNameLst>
                                      </p:cBhvr>
                                      <p:to>
                                        <p:strVal val="visible"/>
                                      </p:to>
                                    </p:set>
                                  </p:childTnLst>
                                </p:cTn>
                              </p:par>
                            </p:childTnLst>
                          </p:cTn>
                        </p:par>
                      </p:childTnLst>
                    </p:cTn>
                  </p:par>
                  <p:par>
                    <p:cTn id="158" nodeType="clickEffect" fill="hold">
                      <p:stCondLst>
                        <p:cond delay="indefinite"/>
                      </p:stCondLst>
                      <p:childTnLst>
                        <p:par>
                          <p:cTn id="159" nodeType="withEffect" fill="hold">
                            <p:stCondLst>
                              <p:cond delay="0"/>
                            </p:stCondLst>
                            <p:childTnLst>
                              <p:par>
                                <p:cTn id="160" nodeType="clickEffect" fill="hold" presetClass="entr" presetID="1">
                                  <p:stCondLst>
                                    <p:cond delay="0"/>
                                  </p:stCondLst>
                                  <p:childTnLst>
                                    <p:set>
                                      <p:cBhvr>
                                        <p:cTn id="161" dur="1" fill="hold">
                                          <p:stCondLst>
                                            <p:cond delay="0"/>
                                          </p:stCondLst>
                                        </p:cTn>
                                        <p:tgtEl>
                                          <p:spTgt spid="345"/>
                                        </p:tgtEl>
                                        <p:attrNameLst>
                                          <p:attrName>style.visibility</p:attrName>
                                        </p:attrNameLst>
                                      </p:cBhvr>
                                      <p:to>
                                        <p:strVal val="visible"/>
                                      </p:to>
                                    </p:set>
                                  </p:childTnLst>
                                </p:cTn>
                              </p:par>
                            </p:childTnLst>
                          </p:cTn>
                        </p:par>
                      </p:childTnLst>
                    </p:cTn>
                  </p:par>
                  <p:par>
                    <p:cTn id="162" nodeType="clickEffect" fill="hold">
                      <p:stCondLst>
                        <p:cond delay="indefinite"/>
                      </p:stCondLst>
                      <p:childTnLst>
                        <p:par>
                          <p:cTn id="163" nodeType="withEffect" fill="hold">
                            <p:stCondLst>
                              <p:cond delay="0"/>
                            </p:stCondLst>
                            <p:childTnLst>
                              <p:par>
                                <p:cTn id="164" nodeType="clickEffect" fill="hold" presetClass="entr" presetID="1">
                                  <p:stCondLst>
                                    <p:cond delay="0"/>
                                  </p:stCondLst>
                                  <p:childTnLst>
                                    <p:set>
                                      <p:cBhvr>
                                        <p:cTn id="165"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166" restart="whenNotActive" nodeType="interactiveSeq" fill="hold">
                <p:stCondLst>
                  <p:cond delay="0" evt="onClick">
                    <p:tgtEl>
                      <p:spTgt spid="367"/>
                    </p:tgtEl>
                  </p:cond>
                </p:stCondLst>
                <p:childTnLst>
                  <p:par>
                    <p:cTn id="167" fill="hold">
                      <p:stCondLst>
                        <p:cond delay="0" evt="onClick">
                          <p:tgtEl>
                            <p:spTgt spid="367"/>
                          </p:tgtEl>
                        </p:cond>
                      </p:stCondLst>
                      <p:childTnLst>
                        <p:par>
                          <p:cTn id="168" fill="hold">
                            <p:stCondLst>
                              <p:cond delay="0"/>
                            </p:stCondLst>
                            <p:childTnLst>
                              <p:par>
                                <p:cTn id="169" nodeType="clickEffect" fill="hold" presetClass="mediacall">
                                  <p:stCondLst>
                                    <p:cond delay="0"/>
                                  </p:stCondLst>
                                  <p:childTnLst>
                                    <p:cmd type="call" cmd="playFrom(0.0)">
                                      <p:cBhvr>
                                        <p:cTn id="170" dur="77860" fill="hold"/>
                                        <p:tgtEl>
                                          <p:spTgt spid="36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showWhenStopped="1">
                <p:cTn>
                  <p:stCondLst>
                    <p:cond delay="indefinite"/>
                  </p:stCondLst>
                  <p:endCondLst>
                    <p:cond delay="0" evt="onStopAudio"/>
                  </p:endCondLst>
                </p:cTn>
                <p:tgtEl>
                  <p:spTgt spid="36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TotalTime>
  <Application>LibreOffice/7.2.7.2$Windows_X86_64 LibreOffice_project/8d71d29d553c0f7dcbfa38fbfda25ee34cce99a2</Application>
  <AppVersion>15.0000</AppVersion>
  <Words>3689</Words>
  <Paragraphs>393</Paragraphs>
  <Company>EMPA</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2005-01-04T08:33:16Z</dcterms:created>
  <dc:creator>bff1260</dc:creator>
  <dc:description/>
  <dc:language>en-US</dc:language>
  <cp:lastModifiedBy/>
  <dcterms:modified xsi:type="dcterms:W3CDTF">2023-05-10T07:50:21Z</dcterms:modified>
  <cp:revision>312</cp:revision>
  <dc:subject/>
  <dc:title>Folie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3</vt:i4>
  </property>
  <property fmtid="{D5CDD505-2E9C-101B-9397-08002B2CF9AE}" pid="3" name="MMClips">
    <vt:i4>39</vt:i4>
  </property>
  <property fmtid="{D5CDD505-2E9C-101B-9397-08002B2CF9AE}" pid="4" name="Notes">
    <vt:i4>31</vt:i4>
  </property>
  <property fmtid="{D5CDD505-2E9C-101B-9397-08002B2CF9AE}" pid="5" name="PresentationFormat">
    <vt:lpwstr>Bildschirmpräsentation (4:3)</vt:lpwstr>
  </property>
  <property fmtid="{D5CDD505-2E9C-101B-9397-08002B2CF9AE}" pid="6" name="Slides">
    <vt:i4>31</vt:i4>
  </property>
</Properties>
</file>